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0" r:id="rId2"/>
  </p:sldMasterIdLst>
  <p:notesMasterIdLst>
    <p:notesMasterId r:id="rId29"/>
  </p:notesMasterIdLst>
  <p:handoutMasterIdLst>
    <p:handoutMasterId r:id="rId30"/>
  </p:handoutMasterIdLst>
  <p:sldIdLst>
    <p:sldId id="256" r:id="rId3"/>
    <p:sldId id="282" r:id="rId4"/>
    <p:sldId id="261" r:id="rId5"/>
    <p:sldId id="286" r:id="rId6"/>
    <p:sldId id="283" r:id="rId7"/>
    <p:sldId id="284" r:id="rId8"/>
    <p:sldId id="263" r:id="rId9"/>
    <p:sldId id="285" r:id="rId10"/>
    <p:sldId id="274" r:id="rId11"/>
    <p:sldId id="277" r:id="rId12"/>
    <p:sldId id="273" r:id="rId13"/>
    <p:sldId id="278" r:id="rId14"/>
    <p:sldId id="269" r:id="rId15"/>
    <p:sldId id="287" r:id="rId16"/>
    <p:sldId id="264" r:id="rId17"/>
    <p:sldId id="288" r:id="rId18"/>
    <p:sldId id="289" r:id="rId19"/>
    <p:sldId id="290" r:id="rId20"/>
    <p:sldId id="280" r:id="rId21"/>
    <p:sldId id="275" r:id="rId22"/>
    <p:sldId id="279" r:id="rId23"/>
    <p:sldId id="292" r:id="rId24"/>
    <p:sldId id="291" r:id="rId25"/>
    <p:sldId id="293" r:id="rId26"/>
    <p:sldId id="294" r:id="rId27"/>
    <p:sldId id="295" r:id="rId28"/>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738" autoAdjust="0"/>
    <p:restoredTop sz="80024" autoAdjust="0"/>
  </p:normalViewPr>
  <p:slideViewPr>
    <p:cSldViewPr snapToGrid="0" snapToObjects="1">
      <p:cViewPr varScale="1">
        <p:scale>
          <a:sx n="91" d="100"/>
          <a:sy n="91" d="100"/>
        </p:scale>
        <p:origin x="798" y="78"/>
      </p:cViewPr>
      <p:guideLst>
        <p:guide orient="horz" pos="2160"/>
        <p:guide pos="2880"/>
      </p:guideLst>
    </p:cSldViewPr>
  </p:slideViewPr>
  <p:notesTextViewPr>
    <p:cViewPr>
      <p:scale>
        <a:sx n="3" d="2"/>
        <a:sy n="3" d="2"/>
      </p:scale>
      <p:origin x="0" y="0"/>
    </p:cViewPr>
  </p:notesTextViewPr>
  <p:notesViewPr>
    <p:cSldViewPr snapToGrid="0" snapToObjects="1">
      <p:cViewPr varScale="1">
        <p:scale>
          <a:sx n="74" d="100"/>
          <a:sy n="74" d="100"/>
        </p:scale>
        <p:origin x="-3392" y="-12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EC601772-4CAE-874D-90C6-2CE025AAB8AF}" type="datetimeFigureOut">
              <a:rPr lang="en-US" smtClean="0"/>
              <a:t>10/22/2024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01987BE5-70F8-2C49-9180-CACDDEA4E35C}" type="slidenum">
              <a:rPr lang="en-US" smtClean="0"/>
              <a:t>‹#›</a:t>
            </a:fld>
            <a:endParaRPr lang="en-US"/>
          </a:p>
        </p:txBody>
      </p:sp>
    </p:spTree>
    <p:extLst>
      <p:ext uri="{BB962C8B-B14F-4D97-AF65-F5344CB8AC3E}">
        <p14:creationId xmlns:p14="http://schemas.microsoft.com/office/powerpoint/2010/main" val="99442020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7BEA691C-5B56-4942-8F7D-186329552B6B}" type="datetimeFigureOut">
              <a:rPr lang="en-US" smtClean="0"/>
              <a:t>10/22/2024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0" tIns="0" rIns="0" bIns="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15AAB173-213A-674A-8D80-60CF5BEEFF9D}" type="slidenum">
              <a:rPr lang="en-US" smtClean="0"/>
              <a:t>‹#›</a:t>
            </a:fld>
            <a:endParaRPr lang="en-US"/>
          </a:p>
        </p:txBody>
      </p:sp>
    </p:spTree>
    <p:extLst>
      <p:ext uri="{BB962C8B-B14F-4D97-AF65-F5344CB8AC3E}">
        <p14:creationId xmlns:p14="http://schemas.microsoft.com/office/powerpoint/2010/main" val="211211836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AAB173-213A-674A-8D80-60CF5BEEFF9D}" type="slidenum">
              <a:rPr lang="en-US" smtClean="0"/>
              <a:t>1</a:t>
            </a:fld>
            <a:endParaRPr lang="en-US"/>
          </a:p>
        </p:txBody>
      </p:sp>
    </p:spTree>
    <p:extLst>
      <p:ext uri="{BB962C8B-B14F-4D97-AF65-F5344CB8AC3E}">
        <p14:creationId xmlns:p14="http://schemas.microsoft.com/office/powerpoint/2010/main" val="20746971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Cindy</a:t>
            </a:r>
          </a:p>
        </p:txBody>
      </p:sp>
      <p:sp>
        <p:nvSpPr>
          <p:cNvPr id="4" name="Slide Number Placeholder 3"/>
          <p:cNvSpPr>
            <a:spLocks noGrp="1"/>
          </p:cNvSpPr>
          <p:nvPr>
            <p:ph type="sldNum" sz="quarter" idx="5"/>
          </p:nvPr>
        </p:nvSpPr>
        <p:spPr/>
        <p:txBody>
          <a:bodyPr/>
          <a:lstStyle/>
          <a:p>
            <a:fld id="{15AAB173-213A-674A-8D80-60CF5BEEFF9D}" type="slidenum">
              <a:rPr lang="en-US" smtClean="0"/>
              <a:t>10</a:t>
            </a:fld>
            <a:endParaRPr lang="en-US"/>
          </a:p>
        </p:txBody>
      </p:sp>
    </p:spTree>
    <p:extLst>
      <p:ext uri="{BB962C8B-B14F-4D97-AF65-F5344CB8AC3E}">
        <p14:creationId xmlns:p14="http://schemas.microsoft.com/office/powerpoint/2010/main" val="28951301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Cindy</a:t>
            </a:r>
          </a:p>
        </p:txBody>
      </p:sp>
      <p:sp>
        <p:nvSpPr>
          <p:cNvPr id="4" name="Slide Number Placeholder 3"/>
          <p:cNvSpPr>
            <a:spLocks noGrp="1"/>
          </p:cNvSpPr>
          <p:nvPr>
            <p:ph type="sldNum" sz="quarter" idx="5"/>
          </p:nvPr>
        </p:nvSpPr>
        <p:spPr/>
        <p:txBody>
          <a:bodyPr/>
          <a:lstStyle/>
          <a:p>
            <a:fld id="{15AAB173-213A-674A-8D80-60CF5BEEFF9D}" type="slidenum">
              <a:rPr lang="en-US" smtClean="0"/>
              <a:t>11</a:t>
            </a:fld>
            <a:endParaRPr lang="en-US"/>
          </a:p>
        </p:txBody>
      </p:sp>
    </p:spTree>
    <p:extLst>
      <p:ext uri="{BB962C8B-B14F-4D97-AF65-F5344CB8AC3E}">
        <p14:creationId xmlns:p14="http://schemas.microsoft.com/office/powerpoint/2010/main" val="11113180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Cindy</a:t>
            </a:r>
          </a:p>
        </p:txBody>
      </p:sp>
      <p:sp>
        <p:nvSpPr>
          <p:cNvPr id="4" name="Slide Number Placeholder 3"/>
          <p:cNvSpPr>
            <a:spLocks noGrp="1"/>
          </p:cNvSpPr>
          <p:nvPr>
            <p:ph type="sldNum" sz="quarter" idx="5"/>
          </p:nvPr>
        </p:nvSpPr>
        <p:spPr/>
        <p:txBody>
          <a:bodyPr/>
          <a:lstStyle/>
          <a:p>
            <a:fld id="{15AAB173-213A-674A-8D80-60CF5BEEFF9D}" type="slidenum">
              <a:rPr lang="en-US" smtClean="0"/>
              <a:t>12</a:t>
            </a:fld>
            <a:endParaRPr lang="en-US"/>
          </a:p>
        </p:txBody>
      </p:sp>
    </p:spTree>
    <p:extLst>
      <p:ext uri="{BB962C8B-B14F-4D97-AF65-F5344CB8AC3E}">
        <p14:creationId xmlns:p14="http://schemas.microsoft.com/office/powerpoint/2010/main" val="13340143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Talana</a:t>
            </a:r>
          </a:p>
          <a:p>
            <a:endParaRPr lang="en-US" dirty="0"/>
          </a:p>
          <a:p>
            <a:r>
              <a:rPr lang="en-US" dirty="0"/>
              <a:t>UNC Policy says you can do all in one semester, but as Cindy has stated, your benefits will radically change.  Your choice.</a:t>
            </a:r>
          </a:p>
        </p:txBody>
      </p:sp>
      <p:sp>
        <p:nvSpPr>
          <p:cNvPr id="4" name="Slide Number Placeholder 3"/>
          <p:cNvSpPr>
            <a:spLocks noGrp="1"/>
          </p:cNvSpPr>
          <p:nvPr>
            <p:ph type="sldNum" sz="quarter" idx="5"/>
          </p:nvPr>
        </p:nvSpPr>
        <p:spPr/>
        <p:txBody>
          <a:bodyPr/>
          <a:lstStyle/>
          <a:p>
            <a:fld id="{15AAB173-213A-674A-8D80-60CF5BEEFF9D}" type="slidenum">
              <a:rPr lang="en-US" smtClean="0"/>
              <a:t>13</a:t>
            </a:fld>
            <a:endParaRPr lang="en-US"/>
          </a:p>
        </p:txBody>
      </p:sp>
    </p:spTree>
    <p:extLst>
      <p:ext uri="{BB962C8B-B14F-4D97-AF65-F5344CB8AC3E}">
        <p14:creationId xmlns:p14="http://schemas.microsoft.com/office/powerpoint/2010/main" val="35876268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Talana</a:t>
            </a:r>
          </a:p>
        </p:txBody>
      </p:sp>
      <p:sp>
        <p:nvSpPr>
          <p:cNvPr id="4" name="Slide Number Placeholder 3"/>
          <p:cNvSpPr>
            <a:spLocks noGrp="1"/>
          </p:cNvSpPr>
          <p:nvPr>
            <p:ph type="sldNum" sz="quarter" idx="5"/>
          </p:nvPr>
        </p:nvSpPr>
        <p:spPr/>
        <p:txBody>
          <a:bodyPr/>
          <a:lstStyle/>
          <a:p>
            <a:fld id="{15AAB173-213A-674A-8D80-60CF5BEEFF9D}" type="slidenum">
              <a:rPr lang="en-US" smtClean="0"/>
              <a:t>14</a:t>
            </a:fld>
            <a:endParaRPr lang="en-US"/>
          </a:p>
        </p:txBody>
      </p:sp>
    </p:spTree>
    <p:extLst>
      <p:ext uri="{BB962C8B-B14F-4D97-AF65-F5344CB8AC3E}">
        <p14:creationId xmlns:p14="http://schemas.microsoft.com/office/powerpoint/2010/main" val="10196784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Talana</a:t>
            </a:r>
          </a:p>
        </p:txBody>
      </p:sp>
      <p:sp>
        <p:nvSpPr>
          <p:cNvPr id="4" name="Slide Number Placeholder 3"/>
          <p:cNvSpPr>
            <a:spLocks noGrp="1"/>
          </p:cNvSpPr>
          <p:nvPr>
            <p:ph type="sldNum" sz="quarter" idx="5"/>
          </p:nvPr>
        </p:nvSpPr>
        <p:spPr/>
        <p:txBody>
          <a:bodyPr/>
          <a:lstStyle/>
          <a:p>
            <a:fld id="{15AAB173-213A-674A-8D80-60CF5BEEFF9D}" type="slidenum">
              <a:rPr lang="en-US" smtClean="0"/>
              <a:t>15</a:t>
            </a:fld>
            <a:endParaRPr lang="en-US"/>
          </a:p>
        </p:txBody>
      </p:sp>
    </p:spTree>
    <p:extLst>
      <p:ext uri="{BB962C8B-B14F-4D97-AF65-F5344CB8AC3E}">
        <p14:creationId xmlns:p14="http://schemas.microsoft.com/office/powerpoint/2010/main" val="20662784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Talana</a:t>
            </a:r>
          </a:p>
          <a:p>
            <a:endParaRPr lang="en-US" dirty="0"/>
          </a:p>
          <a:p>
            <a:r>
              <a:rPr lang="en-US" dirty="0"/>
              <a:t>ADEA – Age Discrimination in Employment Act</a:t>
            </a:r>
          </a:p>
        </p:txBody>
      </p:sp>
      <p:sp>
        <p:nvSpPr>
          <p:cNvPr id="4" name="Slide Number Placeholder 3"/>
          <p:cNvSpPr>
            <a:spLocks noGrp="1"/>
          </p:cNvSpPr>
          <p:nvPr>
            <p:ph type="sldNum" sz="quarter" idx="5"/>
          </p:nvPr>
        </p:nvSpPr>
        <p:spPr/>
        <p:txBody>
          <a:bodyPr/>
          <a:lstStyle/>
          <a:p>
            <a:fld id="{15AAB173-213A-674A-8D80-60CF5BEEFF9D}" type="slidenum">
              <a:rPr lang="en-US" smtClean="0"/>
              <a:t>16</a:t>
            </a:fld>
            <a:endParaRPr lang="en-US"/>
          </a:p>
        </p:txBody>
      </p:sp>
    </p:spTree>
    <p:extLst>
      <p:ext uri="{BB962C8B-B14F-4D97-AF65-F5344CB8AC3E}">
        <p14:creationId xmlns:p14="http://schemas.microsoft.com/office/powerpoint/2010/main" val="16550151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Talana</a:t>
            </a:r>
          </a:p>
        </p:txBody>
      </p:sp>
      <p:sp>
        <p:nvSpPr>
          <p:cNvPr id="4" name="Slide Number Placeholder 3"/>
          <p:cNvSpPr>
            <a:spLocks noGrp="1"/>
          </p:cNvSpPr>
          <p:nvPr>
            <p:ph type="sldNum" sz="quarter" idx="5"/>
          </p:nvPr>
        </p:nvSpPr>
        <p:spPr/>
        <p:txBody>
          <a:bodyPr/>
          <a:lstStyle/>
          <a:p>
            <a:fld id="{15AAB173-213A-674A-8D80-60CF5BEEFF9D}" type="slidenum">
              <a:rPr lang="en-US" smtClean="0"/>
              <a:t>17</a:t>
            </a:fld>
            <a:endParaRPr lang="en-US"/>
          </a:p>
        </p:txBody>
      </p:sp>
    </p:spTree>
    <p:extLst>
      <p:ext uri="{BB962C8B-B14F-4D97-AF65-F5344CB8AC3E}">
        <p14:creationId xmlns:p14="http://schemas.microsoft.com/office/powerpoint/2010/main" val="27003069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AAB173-213A-674A-8D80-60CF5BEEFF9D}" type="slidenum">
              <a:rPr lang="en-US" smtClean="0"/>
              <a:t>18</a:t>
            </a:fld>
            <a:endParaRPr lang="en-US"/>
          </a:p>
        </p:txBody>
      </p:sp>
    </p:spTree>
    <p:extLst>
      <p:ext uri="{BB962C8B-B14F-4D97-AF65-F5344CB8AC3E}">
        <p14:creationId xmlns:p14="http://schemas.microsoft.com/office/powerpoint/2010/main" val="31672250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Cindy</a:t>
            </a:r>
          </a:p>
        </p:txBody>
      </p:sp>
      <p:sp>
        <p:nvSpPr>
          <p:cNvPr id="4" name="Slide Number Placeholder 3"/>
          <p:cNvSpPr>
            <a:spLocks noGrp="1"/>
          </p:cNvSpPr>
          <p:nvPr>
            <p:ph type="sldNum" sz="quarter" idx="5"/>
          </p:nvPr>
        </p:nvSpPr>
        <p:spPr/>
        <p:txBody>
          <a:bodyPr/>
          <a:lstStyle/>
          <a:p>
            <a:fld id="{15AAB173-213A-674A-8D80-60CF5BEEFF9D}" type="slidenum">
              <a:rPr lang="en-US" smtClean="0"/>
              <a:t>19</a:t>
            </a:fld>
            <a:endParaRPr lang="en-US"/>
          </a:p>
        </p:txBody>
      </p:sp>
    </p:spTree>
    <p:extLst>
      <p:ext uri="{BB962C8B-B14F-4D97-AF65-F5344CB8AC3E}">
        <p14:creationId xmlns:p14="http://schemas.microsoft.com/office/powerpoint/2010/main" val="1637612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Talana</a:t>
            </a:r>
          </a:p>
        </p:txBody>
      </p:sp>
      <p:sp>
        <p:nvSpPr>
          <p:cNvPr id="4" name="Slide Number Placeholder 3"/>
          <p:cNvSpPr>
            <a:spLocks noGrp="1"/>
          </p:cNvSpPr>
          <p:nvPr>
            <p:ph type="sldNum" sz="quarter" idx="5"/>
          </p:nvPr>
        </p:nvSpPr>
        <p:spPr/>
        <p:txBody>
          <a:bodyPr/>
          <a:lstStyle/>
          <a:p>
            <a:fld id="{15AAB173-213A-674A-8D80-60CF5BEEFF9D}" type="slidenum">
              <a:rPr lang="en-US" smtClean="0"/>
              <a:t>2</a:t>
            </a:fld>
            <a:endParaRPr lang="en-US"/>
          </a:p>
        </p:txBody>
      </p:sp>
    </p:spTree>
    <p:extLst>
      <p:ext uri="{BB962C8B-B14F-4D97-AF65-F5344CB8AC3E}">
        <p14:creationId xmlns:p14="http://schemas.microsoft.com/office/powerpoint/2010/main" val="18065733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Cindy</a:t>
            </a:r>
          </a:p>
        </p:txBody>
      </p:sp>
      <p:sp>
        <p:nvSpPr>
          <p:cNvPr id="4" name="Slide Number Placeholder 3"/>
          <p:cNvSpPr>
            <a:spLocks noGrp="1"/>
          </p:cNvSpPr>
          <p:nvPr>
            <p:ph type="sldNum" sz="quarter" idx="5"/>
          </p:nvPr>
        </p:nvSpPr>
        <p:spPr/>
        <p:txBody>
          <a:bodyPr/>
          <a:lstStyle/>
          <a:p>
            <a:fld id="{15AAB173-213A-674A-8D80-60CF5BEEFF9D}" type="slidenum">
              <a:rPr lang="en-US" smtClean="0"/>
              <a:t>20</a:t>
            </a:fld>
            <a:endParaRPr lang="en-US"/>
          </a:p>
        </p:txBody>
      </p:sp>
    </p:spTree>
    <p:extLst>
      <p:ext uri="{BB962C8B-B14F-4D97-AF65-F5344CB8AC3E}">
        <p14:creationId xmlns:p14="http://schemas.microsoft.com/office/powerpoint/2010/main" val="37272377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a:t>Talana</a:t>
            </a:r>
          </a:p>
          <a:p>
            <a:endParaRPr lang="en-US" dirty="0"/>
          </a:p>
        </p:txBody>
      </p:sp>
      <p:sp>
        <p:nvSpPr>
          <p:cNvPr id="4" name="Slide Number Placeholder 3"/>
          <p:cNvSpPr>
            <a:spLocks noGrp="1"/>
          </p:cNvSpPr>
          <p:nvPr>
            <p:ph type="sldNum" sz="quarter" idx="5"/>
          </p:nvPr>
        </p:nvSpPr>
        <p:spPr/>
        <p:txBody>
          <a:bodyPr/>
          <a:lstStyle/>
          <a:p>
            <a:fld id="{15AAB173-213A-674A-8D80-60CF5BEEFF9D}" type="slidenum">
              <a:rPr lang="en-US" smtClean="0"/>
              <a:t>21</a:t>
            </a:fld>
            <a:endParaRPr lang="en-US"/>
          </a:p>
        </p:txBody>
      </p:sp>
    </p:spTree>
    <p:extLst>
      <p:ext uri="{BB962C8B-B14F-4D97-AF65-F5344CB8AC3E}">
        <p14:creationId xmlns:p14="http://schemas.microsoft.com/office/powerpoint/2010/main" val="10887487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Talana</a:t>
            </a:r>
          </a:p>
        </p:txBody>
      </p:sp>
      <p:sp>
        <p:nvSpPr>
          <p:cNvPr id="4" name="Slide Number Placeholder 3"/>
          <p:cNvSpPr>
            <a:spLocks noGrp="1"/>
          </p:cNvSpPr>
          <p:nvPr>
            <p:ph type="sldNum" sz="quarter" idx="5"/>
          </p:nvPr>
        </p:nvSpPr>
        <p:spPr/>
        <p:txBody>
          <a:bodyPr/>
          <a:lstStyle/>
          <a:p>
            <a:fld id="{15AAB173-213A-674A-8D80-60CF5BEEFF9D}" type="slidenum">
              <a:rPr lang="en-US" smtClean="0"/>
              <a:t>22</a:t>
            </a:fld>
            <a:endParaRPr lang="en-US"/>
          </a:p>
        </p:txBody>
      </p:sp>
    </p:spTree>
    <p:extLst>
      <p:ext uri="{BB962C8B-B14F-4D97-AF65-F5344CB8AC3E}">
        <p14:creationId xmlns:p14="http://schemas.microsoft.com/office/powerpoint/2010/main" val="25951756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Cindy</a:t>
            </a:r>
          </a:p>
        </p:txBody>
      </p:sp>
      <p:sp>
        <p:nvSpPr>
          <p:cNvPr id="4" name="Slide Number Placeholder 3"/>
          <p:cNvSpPr>
            <a:spLocks noGrp="1"/>
          </p:cNvSpPr>
          <p:nvPr>
            <p:ph type="sldNum" sz="quarter" idx="5"/>
          </p:nvPr>
        </p:nvSpPr>
        <p:spPr/>
        <p:txBody>
          <a:bodyPr/>
          <a:lstStyle/>
          <a:p>
            <a:fld id="{15AAB173-213A-674A-8D80-60CF5BEEFF9D}" type="slidenum">
              <a:rPr lang="en-US" smtClean="0"/>
              <a:t>23</a:t>
            </a:fld>
            <a:endParaRPr lang="en-US"/>
          </a:p>
        </p:txBody>
      </p:sp>
    </p:spTree>
    <p:extLst>
      <p:ext uri="{BB962C8B-B14F-4D97-AF65-F5344CB8AC3E}">
        <p14:creationId xmlns:p14="http://schemas.microsoft.com/office/powerpoint/2010/main" val="11581800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Talana</a:t>
            </a:r>
          </a:p>
        </p:txBody>
      </p:sp>
      <p:sp>
        <p:nvSpPr>
          <p:cNvPr id="4" name="Slide Number Placeholder 3"/>
          <p:cNvSpPr>
            <a:spLocks noGrp="1"/>
          </p:cNvSpPr>
          <p:nvPr>
            <p:ph type="sldNum" sz="quarter" idx="5"/>
          </p:nvPr>
        </p:nvSpPr>
        <p:spPr/>
        <p:txBody>
          <a:bodyPr/>
          <a:lstStyle/>
          <a:p>
            <a:fld id="{15AAB173-213A-674A-8D80-60CF5BEEFF9D}" type="slidenum">
              <a:rPr lang="en-US" smtClean="0"/>
              <a:t>24</a:t>
            </a:fld>
            <a:endParaRPr lang="en-US"/>
          </a:p>
        </p:txBody>
      </p:sp>
    </p:spTree>
    <p:extLst>
      <p:ext uri="{BB962C8B-B14F-4D97-AF65-F5344CB8AC3E}">
        <p14:creationId xmlns:p14="http://schemas.microsoft.com/office/powerpoint/2010/main" val="14273864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AAB173-213A-674A-8D80-60CF5BEEFF9D}" type="slidenum">
              <a:rPr lang="en-US" smtClean="0"/>
              <a:t>25</a:t>
            </a:fld>
            <a:endParaRPr lang="en-US"/>
          </a:p>
        </p:txBody>
      </p:sp>
    </p:spTree>
    <p:extLst>
      <p:ext uri="{BB962C8B-B14F-4D97-AF65-F5344CB8AC3E}">
        <p14:creationId xmlns:p14="http://schemas.microsoft.com/office/powerpoint/2010/main" val="23473596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AAB173-213A-674A-8D80-60CF5BEEFF9D}" type="slidenum">
              <a:rPr lang="en-US" smtClean="0"/>
              <a:t>26</a:t>
            </a:fld>
            <a:endParaRPr lang="en-US"/>
          </a:p>
        </p:txBody>
      </p:sp>
    </p:spTree>
    <p:extLst>
      <p:ext uri="{BB962C8B-B14F-4D97-AF65-F5344CB8AC3E}">
        <p14:creationId xmlns:p14="http://schemas.microsoft.com/office/powerpoint/2010/main" val="3499466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Talana</a:t>
            </a:r>
          </a:p>
        </p:txBody>
      </p:sp>
      <p:sp>
        <p:nvSpPr>
          <p:cNvPr id="4" name="Slide Number Placeholder 3"/>
          <p:cNvSpPr>
            <a:spLocks noGrp="1"/>
          </p:cNvSpPr>
          <p:nvPr>
            <p:ph type="sldNum" sz="quarter" idx="5"/>
          </p:nvPr>
        </p:nvSpPr>
        <p:spPr/>
        <p:txBody>
          <a:bodyPr/>
          <a:lstStyle/>
          <a:p>
            <a:fld id="{15AAB173-213A-674A-8D80-60CF5BEEFF9D}" type="slidenum">
              <a:rPr lang="en-US" smtClean="0"/>
              <a:t>3</a:t>
            </a:fld>
            <a:endParaRPr lang="en-US"/>
          </a:p>
        </p:txBody>
      </p:sp>
    </p:spTree>
    <p:extLst>
      <p:ext uri="{BB962C8B-B14F-4D97-AF65-F5344CB8AC3E}">
        <p14:creationId xmlns:p14="http://schemas.microsoft.com/office/powerpoint/2010/main" val="2994488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Talana</a:t>
            </a:r>
          </a:p>
        </p:txBody>
      </p:sp>
      <p:sp>
        <p:nvSpPr>
          <p:cNvPr id="4" name="Slide Number Placeholder 3"/>
          <p:cNvSpPr>
            <a:spLocks noGrp="1"/>
          </p:cNvSpPr>
          <p:nvPr>
            <p:ph type="sldNum" sz="quarter" idx="5"/>
          </p:nvPr>
        </p:nvSpPr>
        <p:spPr/>
        <p:txBody>
          <a:bodyPr/>
          <a:lstStyle/>
          <a:p>
            <a:fld id="{15AAB173-213A-674A-8D80-60CF5BEEFF9D}" type="slidenum">
              <a:rPr lang="en-US" smtClean="0"/>
              <a:t>4</a:t>
            </a:fld>
            <a:endParaRPr lang="en-US"/>
          </a:p>
        </p:txBody>
      </p:sp>
    </p:spTree>
    <p:extLst>
      <p:ext uri="{BB962C8B-B14F-4D97-AF65-F5344CB8AC3E}">
        <p14:creationId xmlns:p14="http://schemas.microsoft.com/office/powerpoint/2010/main" val="794661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Talana</a:t>
            </a:r>
          </a:p>
        </p:txBody>
      </p:sp>
      <p:sp>
        <p:nvSpPr>
          <p:cNvPr id="4" name="Slide Number Placeholder 3"/>
          <p:cNvSpPr>
            <a:spLocks noGrp="1"/>
          </p:cNvSpPr>
          <p:nvPr>
            <p:ph type="sldNum" sz="quarter" idx="5"/>
          </p:nvPr>
        </p:nvSpPr>
        <p:spPr/>
        <p:txBody>
          <a:bodyPr/>
          <a:lstStyle/>
          <a:p>
            <a:fld id="{15AAB173-213A-674A-8D80-60CF5BEEFF9D}" type="slidenum">
              <a:rPr lang="en-US" smtClean="0"/>
              <a:t>5</a:t>
            </a:fld>
            <a:endParaRPr lang="en-US"/>
          </a:p>
        </p:txBody>
      </p:sp>
    </p:spTree>
    <p:extLst>
      <p:ext uri="{BB962C8B-B14F-4D97-AF65-F5344CB8AC3E}">
        <p14:creationId xmlns:p14="http://schemas.microsoft.com/office/powerpoint/2010/main" val="1714218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Talana</a:t>
            </a:r>
          </a:p>
        </p:txBody>
      </p:sp>
      <p:sp>
        <p:nvSpPr>
          <p:cNvPr id="4" name="Slide Number Placeholder 3"/>
          <p:cNvSpPr>
            <a:spLocks noGrp="1"/>
          </p:cNvSpPr>
          <p:nvPr>
            <p:ph type="sldNum" sz="quarter" idx="5"/>
          </p:nvPr>
        </p:nvSpPr>
        <p:spPr/>
        <p:txBody>
          <a:bodyPr/>
          <a:lstStyle/>
          <a:p>
            <a:fld id="{15AAB173-213A-674A-8D80-60CF5BEEFF9D}" type="slidenum">
              <a:rPr lang="en-US" smtClean="0"/>
              <a:t>6</a:t>
            </a:fld>
            <a:endParaRPr lang="en-US"/>
          </a:p>
        </p:txBody>
      </p:sp>
    </p:spTree>
    <p:extLst>
      <p:ext uri="{BB962C8B-B14F-4D97-AF65-F5344CB8AC3E}">
        <p14:creationId xmlns:p14="http://schemas.microsoft.com/office/powerpoint/2010/main" val="2568966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a:t>Talana</a:t>
            </a:r>
          </a:p>
          <a:p>
            <a:endParaRPr lang="en-US" dirty="0"/>
          </a:p>
        </p:txBody>
      </p:sp>
      <p:sp>
        <p:nvSpPr>
          <p:cNvPr id="4" name="Slide Number Placeholder 3"/>
          <p:cNvSpPr>
            <a:spLocks noGrp="1"/>
          </p:cNvSpPr>
          <p:nvPr>
            <p:ph type="sldNum" sz="quarter" idx="5"/>
          </p:nvPr>
        </p:nvSpPr>
        <p:spPr/>
        <p:txBody>
          <a:bodyPr/>
          <a:lstStyle/>
          <a:p>
            <a:fld id="{15AAB173-213A-674A-8D80-60CF5BEEFF9D}" type="slidenum">
              <a:rPr lang="en-US" smtClean="0"/>
              <a:t>7</a:t>
            </a:fld>
            <a:endParaRPr lang="en-US"/>
          </a:p>
        </p:txBody>
      </p:sp>
    </p:spTree>
    <p:extLst>
      <p:ext uri="{BB962C8B-B14F-4D97-AF65-F5344CB8AC3E}">
        <p14:creationId xmlns:p14="http://schemas.microsoft.com/office/powerpoint/2010/main" val="13566058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Cindy</a:t>
            </a:r>
          </a:p>
        </p:txBody>
      </p:sp>
      <p:sp>
        <p:nvSpPr>
          <p:cNvPr id="4" name="Slide Number Placeholder 3"/>
          <p:cNvSpPr>
            <a:spLocks noGrp="1"/>
          </p:cNvSpPr>
          <p:nvPr>
            <p:ph type="sldNum" sz="quarter" idx="5"/>
          </p:nvPr>
        </p:nvSpPr>
        <p:spPr/>
        <p:txBody>
          <a:bodyPr/>
          <a:lstStyle/>
          <a:p>
            <a:fld id="{15AAB173-213A-674A-8D80-60CF5BEEFF9D}" type="slidenum">
              <a:rPr lang="en-US" smtClean="0"/>
              <a:t>8</a:t>
            </a:fld>
            <a:endParaRPr lang="en-US"/>
          </a:p>
        </p:txBody>
      </p:sp>
    </p:spTree>
    <p:extLst>
      <p:ext uri="{BB962C8B-B14F-4D97-AF65-F5344CB8AC3E}">
        <p14:creationId xmlns:p14="http://schemas.microsoft.com/office/powerpoint/2010/main" val="14922000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Cindy</a:t>
            </a:r>
          </a:p>
        </p:txBody>
      </p:sp>
      <p:sp>
        <p:nvSpPr>
          <p:cNvPr id="4" name="Slide Number Placeholder 3"/>
          <p:cNvSpPr>
            <a:spLocks noGrp="1"/>
          </p:cNvSpPr>
          <p:nvPr>
            <p:ph type="sldNum" sz="quarter" idx="5"/>
          </p:nvPr>
        </p:nvSpPr>
        <p:spPr/>
        <p:txBody>
          <a:bodyPr/>
          <a:lstStyle/>
          <a:p>
            <a:fld id="{15AAB173-213A-674A-8D80-60CF5BEEFF9D}" type="slidenum">
              <a:rPr lang="en-US" smtClean="0"/>
              <a:t>9</a:t>
            </a:fld>
            <a:endParaRPr lang="en-US"/>
          </a:p>
        </p:txBody>
      </p:sp>
    </p:spTree>
    <p:extLst>
      <p:ext uri="{BB962C8B-B14F-4D97-AF65-F5344CB8AC3E}">
        <p14:creationId xmlns:p14="http://schemas.microsoft.com/office/powerpoint/2010/main" val="2408219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Autofit/>
          </a:bodyPr>
          <a:lstStyle>
            <a:lvl1pPr algn="ctr">
              <a:defRPr>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oAutofit/>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128183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520700"/>
            <a:ext cx="3008313" cy="914399"/>
          </a:xfrm>
        </p:spPr>
        <p:txBody>
          <a:bodyPr anchor="b"/>
          <a:lstStyle>
            <a:lvl1pPr algn="l">
              <a:defRPr sz="2000" b="1"/>
            </a:lvl1pPr>
          </a:lstStyle>
          <a:p>
            <a:r>
              <a:rPr lang="en-US" dirty="0"/>
              <a:t>Click to edit title style</a:t>
            </a:r>
          </a:p>
        </p:txBody>
      </p:sp>
      <p:sp>
        <p:nvSpPr>
          <p:cNvPr id="3" name="Content Placeholder 2"/>
          <p:cNvSpPr>
            <a:spLocks noGrp="1"/>
          </p:cNvSpPr>
          <p:nvPr>
            <p:ph idx="1"/>
          </p:nvPr>
        </p:nvSpPr>
        <p:spPr>
          <a:xfrm>
            <a:off x="3695700" y="520700"/>
            <a:ext cx="4851400" cy="5130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hasCustomPrompt="1"/>
          </p:nvPr>
        </p:nvSpPr>
        <p:spPr>
          <a:xfrm>
            <a:off x="457200" y="1435101"/>
            <a:ext cx="3008313" cy="4216400"/>
          </a:xfrm>
        </p:spPr>
        <p:txBody>
          <a:bodyPr>
            <a:normAutofit/>
          </a:bodyPr>
          <a:lstStyle>
            <a:lvl1pPr marL="0" indent="0">
              <a:buNone/>
              <a:defRPr sz="1800" b="0" i="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text</a:t>
            </a:r>
          </a:p>
        </p:txBody>
      </p:sp>
      <p:sp>
        <p:nvSpPr>
          <p:cNvPr id="5" name="Date Placeholder 4"/>
          <p:cNvSpPr>
            <a:spLocks noGrp="1"/>
          </p:cNvSpPr>
          <p:nvPr>
            <p:ph type="dt" sz="half" idx="10"/>
          </p:nvPr>
        </p:nvSpPr>
        <p:spPr/>
        <p:txBody>
          <a:bodyPr/>
          <a:lstStyle/>
          <a:p>
            <a:fld id="{FCBBDDEC-F746-4785-AEAC-05A749A39B1D}" type="datetime1">
              <a:rPr lang="en-US" smtClean="0"/>
              <a:t>10/22/2024</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56545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3127" y="4654610"/>
            <a:ext cx="7868475" cy="566738"/>
          </a:xfrm>
        </p:spPr>
        <p:txBody>
          <a:bodyPr bIns="45720"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613127" y="612775"/>
            <a:ext cx="7868475" cy="395679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13127" y="5221348"/>
            <a:ext cx="7868475" cy="432885"/>
          </a:xfrm>
        </p:spPr>
        <p:txBody>
          <a:bodyPr lIns="0" rIns="0">
            <a:no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B645518-CC92-4098-AAB3-800495577EF8}" type="datetime1">
              <a:rPr lang="en-US" smtClean="0"/>
              <a:t>10/22/2024</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7232271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4335"/>
            <a:ext cx="2057400" cy="490282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4335"/>
            <a:ext cx="6019800" cy="49028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EB7A54-40CB-47F7-9629-7449459A1542}" type="datetime1">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789691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6096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064992"/>
            <a:ext cx="7772400" cy="1362075"/>
          </a:xfrm>
        </p:spPr>
        <p:txBody>
          <a:bodyPr anchor="t">
            <a:normAutofit/>
          </a:bodyPr>
          <a:lstStyle>
            <a:lvl1pPr algn="l">
              <a:defRPr sz="2800" b="1" cap="all"/>
            </a:lvl1pPr>
          </a:lstStyle>
          <a:p>
            <a:r>
              <a:rPr lang="en-US"/>
              <a:t>Click to edit Master title style</a:t>
            </a:r>
            <a:endParaRPr lang="en-US" dirty="0"/>
          </a:p>
        </p:txBody>
      </p:sp>
      <p:sp>
        <p:nvSpPr>
          <p:cNvPr id="3" name="Text Placeholder 2"/>
          <p:cNvSpPr>
            <a:spLocks noGrp="1"/>
          </p:cNvSpPr>
          <p:nvPr>
            <p:ph type="body" idx="1"/>
          </p:nvPr>
        </p:nvSpPr>
        <p:spPr>
          <a:xfrm>
            <a:off x="722313" y="256480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FF62F5-FA23-4218-8F55-B1DA04FD80F2}" type="datetime1">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154822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8FDC4C-AD7B-40F0-A986-4C97E90C2474}" type="datetime1">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94626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16339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16339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51C09B-46FD-4554-BDEE-B928436B158A}" type="datetime1">
              <a:rPr lang="en-US" smtClean="0"/>
              <a:t>10/22/2024</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56350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06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1"/>
            <a:ext cx="4038600" cy="4063999"/>
          </a:xfrm>
          <a:ln>
            <a:solidFill>
              <a:schemeClr val="tx1">
                <a:lumMod val="50000"/>
                <a:lumOff val="50000"/>
              </a:schemeClr>
            </a:solidFill>
          </a:ln>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5" name="Date Placeholder 4"/>
          <p:cNvSpPr>
            <a:spLocks noGrp="1"/>
          </p:cNvSpPr>
          <p:nvPr>
            <p:ph type="dt" sz="half" idx="10"/>
          </p:nvPr>
        </p:nvSpPr>
        <p:spPr/>
        <p:txBody>
          <a:bodyPr/>
          <a:lstStyle/>
          <a:p>
            <a:fld id="{B4FD5DDF-38DF-4683-961A-7CFDB74EAD79}" type="datetime1">
              <a:rPr lang="en-US" smtClean="0"/>
              <a:t>10/22/2024</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199966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2000" b="1">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588715"/>
          </a:xfrm>
        </p:spPr>
        <p:txBody>
          <a:bodyPr/>
          <a:lstStyle>
            <a:lvl1pPr>
              <a:defRPr sz="2000">
                <a:solidFill>
                  <a:schemeClr val="tx1">
                    <a:lumMod val="95000"/>
                    <a:lumOff val="5000"/>
                  </a:schemeClr>
                </a:solidFill>
              </a:defRPr>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1" baseline="0">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588715"/>
          </a:xfrm>
        </p:spPr>
        <p:txBody>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34E85D-7DEA-4902-A093-D9BE6CC5BDD5}" type="datetime1">
              <a:rPr lang="en-US" smtClean="0"/>
              <a:t>10/22/2024</a:t>
            </a:fld>
            <a:endParaRPr lang="en-US"/>
          </a:p>
        </p:txBody>
      </p:sp>
      <p:sp>
        <p:nvSpPr>
          <p:cNvPr id="8" name="Footer Placeholder 7"/>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293200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6443EC-D087-4851-B85E-97DD1FDCE30C}" type="datetime1">
              <a:rPr lang="en-US" smtClean="0"/>
              <a:t>10/22/2024</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30318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C757B7-6C2F-497C-BAFD-6E9AD1917D6E}" type="datetime1">
              <a:rPr lang="en-US" smtClean="0"/>
              <a:t>10/22/2024</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575009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520700"/>
            <a:ext cx="3008313" cy="914399"/>
          </a:xfrm>
        </p:spPr>
        <p:txBody>
          <a:bodyPr anchor="b"/>
          <a:lstStyle>
            <a:lvl1pPr algn="l">
              <a:defRPr sz="2000" b="1"/>
            </a:lvl1pPr>
          </a:lstStyle>
          <a:p>
            <a:r>
              <a:rPr lang="en-US" dirty="0"/>
              <a:t>Click to edit title style</a:t>
            </a:r>
          </a:p>
        </p:txBody>
      </p:sp>
      <p:sp>
        <p:nvSpPr>
          <p:cNvPr id="3" name="Content Placeholder 2"/>
          <p:cNvSpPr>
            <a:spLocks noGrp="1"/>
          </p:cNvSpPr>
          <p:nvPr>
            <p:ph idx="1"/>
          </p:nvPr>
        </p:nvSpPr>
        <p:spPr>
          <a:xfrm>
            <a:off x="3670300" y="520700"/>
            <a:ext cx="4876800" cy="5130800"/>
          </a:xfrm>
          <a:ln>
            <a:solidFill>
              <a:schemeClr val="tx1">
                <a:lumMod val="50000"/>
                <a:lumOff val="50000"/>
              </a:schemeClr>
            </a:solidFill>
          </a:ln>
        </p:spPr>
        <p:txBody>
          <a:bodyPr/>
          <a:lstStyle>
            <a:lvl1pPr marL="0" indent="0">
              <a:buNone/>
              <a:defRPr sz="3200"/>
            </a:lvl1pPr>
            <a:lvl2pPr>
              <a:defRPr sz="2800"/>
            </a:lvl2pPr>
            <a:lvl3pPr>
              <a:defRPr sz="2400"/>
            </a:lvl3pPr>
            <a:lvl4pPr marL="1371600" indent="0">
              <a:buNone/>
              <a:defRPr sz="2000"/>
            </a:lvl4pPr>
            <a:lvl5pPr>
              <a:defRPr sz="2000"/>
            </a:lvl5pPr>
            <a:lvl6pPr>
              <a:defRPr sz="2000"/>
            </a:lvl6pPr>
            <a:lvl7pPr>
              <a:defRPr sz="2000"/>
            </a:lvl7pPr>
            <a:lvl8pPr>
              <a:defRPr sz="2000"/>
            </a:lvl8pPr>
            <a:lvl9pPr>
              <a:defRPr sz="2000"/>
            </a:lvl9pPr>
          </a:lstStyle>
          <a:p>
            <a:pPr lvl="0"/>
            <a:r>
              <a:rPr lang="en-US"/>
              <a:t>Edit Master text styles</a:t>
            </a:r>
          </a:p>
        </p:txBody>
      </p:sp>
      <p:sp>
        <p:nvSpPr>
          <p:cNvPr id="4" name="Text Placeholder 3"/>
          <p:cNvSpPr>
            <a:spLocks noGrp="1"/>
          </p:cNvSpPr>
          <p:nvPr>
            <p:ph type="body" sz="half" idx="2" hasCustomPrompt="1"/>
          </p:nvPr>
        </p:nvSpPr>
        <p:spPr>
          <a:xfrm>
            <a:off x="457200" y="1435101"/>
            <a:ext cx="3008313" cy="4216400"/>
          </a:xfrm>
        </p:spPr>
        <p:txBody>
          <a:bodyPr>
            <a:normAutofit/>
          </a:bodyPr>
          <a:lstStyle>
            <a:lvl1pPr marL="0" indent="0">
              <a:buNone/>
              <a:defRPr sz="1800" b="0" i="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text</a:t>
            </a:r>
          </a:p>
        </p:txBody>
      </p:sp>
      <p:sp>
        <p:nvSpPr>
          <p:cNvPr id="5" name="Date Placeholder 4"/>
          <p:cNvSpPr>
            <a:spLocks noGrp="1"/>
          </p:cNvSpPr>
          <p:nvPr>
            <p:ph type="dt" sz="half" idx="10"/>
          </p:nvPr>
        </p:nvSpPr>
        <p:spPr/>
        <p:txBody>
          <a:bodyPr/>
          <a:lstStyle/>
          <a:p>
            <a:fld id="{1845C81E-AC2B-450B-A2A9-5AA2A1C92867}" type="datetime1">
              <a:rPr lang="en-US" smtClean="0"/>
              <a:t>10/22/2024</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59088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file://localhost/Users/roslynhoward/Downloads/ASUbird_logo_blackandgoldbird_RGB_600x168-wor.png"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88738"/>
            <a:ext cx="8229600" cy="1028899"/>
          </a:xfrm>
          <a:prstGeom prst="rect">
            <a:avLst/>
          </a:prstGeom>
        </p:spPr>
        <p:txBody>
          <a:bodyPr vert="horz" lIns="0" tIns="91440" rIns="91440" bIns="0" rtlCol="0" anchor="ctr"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077913"/>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1" y="5984533"/>
            <a:ext cx="1325804" cy="365125"/>
          </a:xfrm>
          <a:prstGeom prst="rect">
            <a:avLst/>
          </a:prstGeom>
        </p:spPr>
        <p:txBody>
          <a:bodyPr vert="horz" lIns="0" tIns="0" rIns="365760" bIns="0" rtlCol="0" anchor="b" anchorCtr="0"/>
          <a:lstStyle>
            <a:lvl1pPr algn="l">
              <a:defRPr sz="1200" b="1" i="0">
                <a:solidFill>
                  <a:schemeClr val="tx1">
                    <a:tint val="75000"/>
                  </a:schemeClr>
                </a:solidFill>
                <a:latin typeface="Arial"/>
                <a:cs typeface="Arial"/>
              </a:defRPr>
            </a:lvl1pPr>
          </a:lstStyle>
          <a:p>
            <a:fld id="{69394983-B1BE-48F2-B160-762BF18F0B12}" type="datetime1">
              <a:rPr lang="en-US" smtClean="0"/>
              <a:t>10/22/2024</a:t>
            </a:fld>
            <a:endParaRPr lang="en-US" dirty="0"/>
          </a:p>
        </p:txBody>
      </p:sp>
      <p:sp>
        <p:nvSpPr>
          <p:cNvPr id="5" name="Footer Placeholder 4"/>
          <p:cNvSpPr>
            <a:spLocks noGrp="1"/>
          </p:cNvSpPr>
          <p:nvPr>
            <p:ph type="ftr" sz="quarter" idx="3"/>
          </p:nvPr>
        </p:nvSpPr>
        <p:spPr>
          <a:xfrm>
            <a:off x="1796998" y="5984533"/>
            <a:ext cx="4500942" cy="365125"/>
          </a:xfrm>
          <a:prstGeom prst="rect">
            <a:avLst/>
          </a:prstGeom>
        </p:spPr>
        <p:txBody>
          <a:bodyPr vert="horz" lIns="91440" tIns="0" rIns="91440" bIns="0" rtlCol="0" anchor="b" anchorCtr="0"/>
          <a:lstStyle>
            <a:lvl1pPr algn="l">
              <a:defRPr sz="1000" b="1" i="0">
                <a:solidFill>
                  <a:schemeClr val="tx1">
                    <a:tint val="75000"/>
                  </a:schemeClr>
                </a:solidFill>
                <a:latin typeface="Arial"/>
                <a:cs typeface="Arial"/>
              </a:defRPr>
            </a:lvl1pPr>
          </a:lstStyle>
          <a:p>
            <a:endParaRPr lang="en-US" dirty="0"/>
          </a:p>
        </p:txBody>
      </p:sp>
      <p:pic>
        <p:nvPicPr>
          <p:cNvPr id="6" name="ASUbird_logo_blackandgoldbird_RGB_600x168-wor.png" descr="/Users/roslynhoward/Downloads/ASUbird_logo_blackandgoldbird_RGB_600x168-wor.png"/>
          <p:cNvPicPr>
            <a:picLocks noChangeAspect="1"/>
          </p:cNvPicPr>
          <p:nvPr userDrawn="1"/>
        </p:nvPicPr>
        <p:blipFill>
          <a:blip r:embed="rId15" r:link="rId16">
            <a:extLst>
              <a:ext uri="{28A0092B-C50C-407E-A947-70E740481C1C}">
                <a14:useLocalDpi xmlns:a14="http://schemas.microsoft.com/office/drawing/2010/main" val="0"/>
              </a:ext>
            </a:extLst>
          </a:blip>
          <a:stretch>
            <a:fillRect/>
          </a:stretch>
        </p:blipFill>
        <p:spPr>
          <a:xfrm>
            <a:off x="6544161" y="5789080"/>
            <a:ext cx="2133600" cy="597408"/>
          </a:xfrm>
          <a:prstGeom prst="rect">
            <a:avLst/>
          </a:prstGeom>
        </p:spPr>
      </p:pic>
    </p:spTree>
    <p:extLst>
      <p:ext uri="{BB962C8B-B14F-4D97-AF65-F5344CB8AC3E}">
        <p14:creationId xmlns:p14="http://schemas.microsoft.com/office/powerpoint/2010/main" val="4125408747"/>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63" r:id="rId5"/>
    <p:sldLayoutId id="2147483653" r:id="rId6"/>
    <p:sldLayoutId id="2147483654" r:id="rId7"/>
    <p:sldLayoutId id="2147483655" r:id="rId8"/>
    <p:sldLayoutId id="2147483662" r:id="rId9"/>
    <p:sldLayoutId id="2147483664" r:id="rId10"/>
    <p:sldLayoutId id="2147483657" r:id="rId11"/>
    <p:sldLayoutId id="2147483659" r:id="rId12"/>
  </p:sldLayoutIdLst>
  <p:hf sldNum="0" hdr="0"/>
  <p:txStyles>
    <p:titleStyle>
      <a:lvl1pPr algn="l" defTabSz="457200" rtl="0" eaLnBrk="1" latinLnBrk="0" hangingPunct="1">
        <a:spcBef>
          <a:spcPct val="0"/>
        </a:spcBef>
        <a:buNone/>
        <a:defRPr sz="3200" b="1" kern="1200" normalizeH="0">
          <a:solidFill>
            <a:schemeClr val="tx1">
              <a:lumMod val="50000"/>
              <a:lumOff val="50000"/>
            </a:schemeClr>
          </a:solidFill>
          <a:latin typeface="Times New Roman"/>
          <a:ea typeface="+mj-ea"/>
          <a:cs typeface="Times New Roman"/>
        </a:defRPr>
      </a:lvl1pPr>
    </p:titleStyle>
    <p:bodyStyle>
      <a:lvl1pPr marL="0" marR="0" indent="0" algn="l" defTabSz="457200" rtl="0" eaLnBrk="1" fontAlgn="auto" latinLnBrk="0" hangingPunct="1">
        <a:lnSpc>
          <a:spcPct val="100000"/>
        </a:lnSpc>
        <a:spcBef>
          <a:spcPct val="20000"/>
        </a:spcBef>
        <a:spcAft>
          <a:spcPts val="0"/>
        </a:spcAft>
        <a:buClrTx/>
        <a:buSzTx/>
        <a:buFontTx/>
        <a:buNone/>
        <a:tabLst/>
        <a:defRPr sz="2000" b="1" i="0" kern="1200" baseline="0">
          <a:solidFill>
            <a:schemeClr val="tx1"/>
          </a:solidFill>
          <a:latin typeface="Times New Roman"/>
          <a:ea typeface="+mn-ea"/>
          <a:cs typeface="Times New Roman"/>
        </a:defRPr>
      </a:lvl1pPr>
      <a:lvl2pPr marL="742950" indent="-285750" algn="l" defTabSz="457200" rtl="0" eaLnBrk="1" latinLnBrk="0" hangingPunct="1">
        <a:spcBef>
          <a:spcPct val="20000"/>
        </a:spcBef>
        <a:buFont typeface="Arial"/>
        <a:buChar char="–"/>
        <a:defRPr sz="1800" b="0" i="0" kern="1200">
          <a:solidFill>
            <a:schemeClr val="tx1"/>
          </a:solidFill>
          <a:latin typeface="Times New Roman"/>
          <a:ea typeface="+mn-ea"/>
          <a:cs typeface="Times New Roman"/>
        </a:defRPr>
      </a:lvl2pPr>
      <a:lvl3pPr marL="1143000" indent="-228600" algn="l" defTabSz="457200" rtl="0" eaLnBrk="1" latinLnBrk="0" hangingPunct="1">
        <a:spcBef>
          <a:spcPct val="20000"/>
        </a:spcBef>
        <a:buFont typeface="Arial"/>
        <a:buChar char="•"/>
        <a:defRPr sz="1800" b="1" i="0" kern="1200">
          <a:solidFill>
            <a:schemeClr val="tx1"/>
          </a:solidFill>
          <a:latin typeface="Times New Roman"/>
          <a:ea typeface="+mn-ea"/>
          <a:cs typeface="Times New Roman"/>
        </a:defRPr>
      </a:lvl3pPr>
      <a:lvl4pPr marL="1600200" indent="-228600" algn="l" defTabSz="457200" rtl="0" eaLnBrk="1" latinLnBrk="0" hangingPunct="1">
        <a:spcBef>
          <a:spcPct val="20000"/>
        </a:spcBef>
        <a:buFont typeface="Arial"/>
        <a:buChar char="–"/>
        <a:defRPr sz="1800" b="0" i="0" kern="1200">
          <a:solidFill>
            <a:schemeClr val="tx1"/>
          </a:solidFill>
          <a:latin typeface="Times New Roman"/>
          <a:ea typeface="+mn-ea"/>
          <a:cs typeface="Times New Roman"/>
        </a:defRPr>
      </a:lvl4pPr>
      <a:lvl5pPr marL="2057400" indent="-228600" algn="l" defTabSz="457200" rtl="0" eaLnBrk="1" latinLnBrk="0" hangingPunct="1">
        <a:spcBef>
          <a:spcPct val="20000"/>
        </a:spcBef>
        <a:buFont typeface="Arial"/>
        <a:buChar char="»"/>
        <a:defRPr sz="1800" b="0" i="0" kern="1200">
          <a:solidFill>
            <a:schemeClr val="tx1"/>
          </a:solidFill>
          <a:latin typeface="Times New Roman"/>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462165"/>
      </p:ext>
    </p:extLst>
  </p:cSld>
  <p:clrMap bg1="lt1" tx1="dk1" bg2="lt2" tx2="dk2" accent1="accent1" accent2="accent2" accent3="accent3" accent4="accent4" accent5="accent5" accent6="accent6" hlink="hlink" folHlink="folHlink"/>
  <p:sldLayoutIdLst>
    <p:sldLayoutId id="2147483661" r:id="rId1"/>
  </p:sldLayoutIdLst>
  <p:hf sldNum="0"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8.jpe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9.jpe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0.jpe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hyperlink" Target="https://hr.appstate.edu/hr-services/benefits/phased-retirement" TargetMode="Externa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12.jpe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5.jpe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13.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hyperlink" Target="https://hr.appstate.edu/hr-services/benefits/phased-retirement" TargetMode="Externa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6.jpe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7.jpe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4000"/>
            <a:extLst>
              <a:ext uri="{BEBA8EAE-BF5A-486C-A8C5-ECC9F3942E4B}">
                <a14:imgProps xmlns:a14="http://schemas.microsoft.com/office/drawing/2010/main">
                  <a14:imgLayer r:embed="rId4">
                    <a14:imgEffect>
                      <a14:colorTemperature colorTemp="11200"/>
                    </a14:imgEffect>
                    <a14:imgEffect>
                      <a14:saturation sat="400000"/>
                    </a14:imgEffect>
                    <a14:imgEffect>
                      <a14:brightnessContrast contrast="40000"/>
                    </a14:imgEffect>
                  </a14:imgLayer>
                </a14:imgProps>
              </a:ext>
            </a:extLst>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90113"/>
            <a:ext cx="7772400" cy="2810337"/>
          </a:xfrm>
          <a:ln>
            <a:noFill/>
          </a:ln>
        </p:spPr>
        <p:txBody>
          <a:bodyPr>
            <a:scene3d>
              <a:camera prst="orthographicFront"/>
              <a:lightRig rig="threePt" dir="t"/>
            </a:scene3d>
            <a:sp3d extrusionH="57150" prstMaterial="dkEdge">
              <a:bevelT w="38100" h="38100"/>
            </a:sp3d>
          </a:bodyPr>
          <a:lstStyle/>
          <a:p>
            <a:r>
              <a:rPr lang="en-US" sz="4000" dirty="0">
                <a:solidFill>
                  <a:schemeClr val="tx1"/>
                </a:solidFill>
                <a:effectLst>
                  <a:outerShdw blurRad="50800" dist="76200" dir="2700000" algn="tl" rotWithShape="0">
                    <a:prstClr val="black">
                      <a:alpha val="38000"/>
                    </a:prstClr>
                  </a:outerShdw>
                </a:effectLst>
              </a:rPr>
              <a:t>Phased </a:t>
            </a:r>
            <a:r>
              <a:rPr lang="en-US" sz="4000" dirty="0">
                <a:solidFill>
                  <a:schemeClr val="tx1"/>
                </a:solidFill>
                <a:effectLst>
                  <a:outerShdw blurRad="50800" dist="38100" dir="2700000" algn="tl" rotWithShape="0">
                    <a:prstClr val="black">
                      <a:alpha val="40000"/>
                    </a:prstClr>
                  </a:outerShdw>
                </a:effectLst>
              </a:rPr>
              <a:t>Retirement</a:t>
            </a:r>
            <a:br>
              <a:rPr lang="en-US" sz="4000">
                <a:solidFill>
                  <a:schemeClr val="tx1"/>
                </a:solidFill>
                <a:effectLst>
                  <a:outerShdw blurRad="50800" dist="38100" dir="2700000" algn="tl" rotWithShape="0">
                    <a:prstClr val="black">
                      <a:alpha val="40000"/>
                    </a:prstClr>
                  </a:outerShdw>
                </a:effectLst>
              </a:rPr>
            </a:br>
            <a:r>
              <a:rPr lang="en-US" sz="4000">
                <a:solidFill>
                  <a:schemeClr val="tx1"/>
                </a:solidFill>
                <a:effectLst>
                  <a:outerShdw blurRad="50800" dist="38100" dir="2700000" algn="tl" rotWithShape="0">
                    <a:prstClr val="black">
                      <a:alpha val="40000"/>
                    </a:prstClr>
                  </a:outerShdw>
                </a:effectLst>
              </a:rPr>
              <a:t>Unpacked</a:t>
            </a:r>
            <a:endParaRPr lang="en-US" sz="4000" dirty="0">
              <a:solidFill>
                <a:schemeClr val="tx1"/>
              </a:solidFill>
              <a:effectLst>
                <a:outerShdw blurRad="50800" dist="38100" dir="2700000" algn="tl" rotWithShape="0">
                  <a:prstClr val="black">
                    <a:alpha val="40000"/>
                  </a:prstClr>
                </a:outerShdw>
              </a:effectLst>
            </a:endParaRPr>
          </a:p>
        </p:txBody>
      </p:sp>
      <p:sp>
        <p:nvSpPr>
          <p:cNvPr id="3" name="Subtitle 2"/>
          <p:cNvSpPr>
            <a:spLocks noGrp="1"/>
          </p:cNvSpPr>
          <p:nvPr>
            <p:ph type="subTitle" idx="1"/>
          </p:nvPr>
        </p:nvSpPr>
        <p:spPr/>
        <p:txBody>
          <a:bodyPr/>
          <a:lstStyle/>
          <a:p>
            <a:r>
              <a:rPr lang="en-US" sz="2800" i="1" dirty="0">
                <a:solidFill>
                  <a:schemeClr val="tx1"/>
                </a:solidFill>
              </a:rPr>
              <a:t>Presented by </a:t>
            </a:r>
          </a:p>
          <a:p>
            <a:r>
              <a:rPr lang="en-US" sz="2800" i="1" dirty="0">
                <a:solidFill>
                  <a:schemeClr val="tx1"/>
                </a:solidFill>
              </a:rPr>
              <a:t>Talana Bell, Kimberly </a:t>
            </a:r>
            <a:r>
              <a:rPr lang="en-US" sz="2800" i="1" dirty="0" err="1">
                <a:solidFill>
                  <a:schemeClr val="tx1"/>
                </a:solidFill>
              </a:rPr>
              <a:t>Ladenthin</a:t>
            </a:r>
            <a:endParaRPr lang="en-US" sz="2800" i="1" dirty="0">
              <a:solidFill>
                <a:schemeClr val="tx1"/>
              </a:solidFill>
            </a:endParaRPr>
          </a:p>
          <a:p>
            <a:r>
              <a:rPr lang="en-US" sz="2800" i="1" dirty="0">
                <a:solidFill>
                  <a:schemeClr val="tx1"/>
                </a:solidFill>
              </a:rPr>
              <a:t>Cindy McGuire, and Stephanie Ramsey</a:t>
            </a:r>
          </a:p>
        </p:txBody>
      </p:sp>
    </p:spTree>
    <p:extLst>
      <p:ext uri="{BB962C8B-B14F-4D97-AF65-F5344CB8AC3E}">
        <p14:creationId xmlns:p14="http://schemas.microsoft.com/office/powerpoint/2010/main" val="761343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artisticPastelsSmooth/>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harsh" dir="t"/>
            </a:scene3d>
            <a:sp3d extrusionH="57150" prstMaterial="dkEdge">
              <a:bevelT w="38100" h="38100"/>
            </a:sp3d>
          </a:bodyPr>
          <a:lstStyle/>
          <a:p>
            <a:r>
              <a:rPr lang="en-US" dirty="0">
                <a:effectLst>
                  <a:outerShdw blurRad="50800" dist="38100" dir="2700000" algn="tl" rotWithShape="0">
                    <a:prstClr val="black">
                      <a:alpha val="40000"/>
                    </a:prstClr>
                  </a:outerShdw>
                </a:effectLst>
              </a:rPr>
              <a:t>Cost of Health Insurance in </a:t>
            </a:r>
            <a:br>
              <a:rPr lang="en-US" dirty="0">
                <a:effectLst>
                  <a:outerShdw blurRad="50800" dist="38100" dir="2700000" algn="tl" rotWithShape="0">
                    <a:prstClr val="black">
                      <a:alpha val="40000"/>
                    </a:prstClr>
                  </a:outerShdw>
                </a:effectLst>
              </a:rPr>
            </a:br>
            <a:r>
              <a:rPr lang="en-US" dirty="0">
                <a:effectLst>
                  <a:outerShdw blurRad="50800" dist="38100" dir="2700000" algn="tl" rotWithShape="0">
                    <a:prstClr val="black">
                      <a:alpha val="40000"/>
                    </a:prstClr>
                  </a:outerShdw>
                </a:effectLst>
              </a:rPr>
              <a:t>Phased Retirement</a:t>
            </a:r>
          </a:p>
        </p:txBody>
      </p:sp>
      <p:sp>
        <p:nvSpPr>
          <p:cNvPr id="3" name="Content Placeholder 2"/>
          <p:cNvSpPr>
            <a:spLocks noGrp="1"/>
          </p:cNvSpPr>
          <p:nvPr>
            <p:ph idx="1"/>
          </p:nvPr>
        </p:nvSpPr>
        <p:spPr>
          <a:xfrm>
            <a:off x="457200" y="1600200"/>
            <a:ext cx="8229600" cy="4267940"/>
          </a:xfrm>
        </p:spPr>
        <p:txBody>
          <a:bodyPr>
            <a:normAutofit/>
          </a:bodyPr>
          <a:lstStyle/>
          <a:p>
            <a:pPr marL="342900" indent="-342900">
              <a:buFont typeface="Arial" panose="020B0604020202020204" pitchFamily="34" charset="0"/>
              <a:buChar char="•"/>
            </a:pPr>
            <a:r>
              <a:rPr lang="en-US" dirty="0"/>
              <a:t>If you were hired prior to October 1, 2006, your retiree health insurance is free </a:t>
            </a:r>
          </a:p>
          <a:p>
            <a:endParaRPr lang="en-US" dirty="0"/>
          </a:p>
          <a:p>
            <a:pPr marL="342900" indent="-342900">
              <a:buFont typeface="Arial" panose="020B0604020202020204" pitchFamily="34" charset="0"/>
              <a:buChar char="•"/>
            </a:pPr>
            <a:r>
              <a:rPr lang="en-US" dirty="0"/>
              <a:t>If you were hired after October 1, 2006, and have worked more than 10 years, but less than 20 years you must pay 50% of your health care premium </a:t>
            </a:r>
            <a:br>
              <a:rPr lang="en-US" dirty="0"/>
            </a:br>
            <a:endParaRPr lang="en-US" dirty="0"/>
          </a:p>
          <a:p>
            <a:pPr marL="1085850" lvl="1" indent="-342900">
              <a:buFont typeface="Arial" panose="020B0604020202020204" pitchFamily="34" charset="0"/>
              <a:buChar char="•"/>
            </a:pPr>
            <a:r>
              <a:rPr lang="en-US" dirty="0"/>
              <a:t>If you work 20 or more years, the</a:t>
            </a:r>
            <a:br>
              <a:rPr lang="en-US" dirty="0"/>
            </a:br>
            <a:r>
              <a:rPr lang="en-US" dirty="0"/>
              <a:t>retiree health plan is free.  </a:t>
            </a:r>
            <a:br>
              <a:rPr lang="en-US" dirty="0"/>
            </a:br>
            <a:endParaRPr lang="en-US" dirty="0"/>
          </a:p>
          <a:p>
            <a:pPr marL="1085850" lvl="1" indent="-342900">
              <a:buFont typeface="Arial" panose="020B0604020202020204" pitchFamily="34" charset="0"/>
              <a:buChar char="•"/>
            </a:pPr>
            <a:r>
              <a:rPr lang="en-US" dirty="0"/>
              <a:t>If you have worked 10 years or less, </a:t>
            </a:r>
            <a:br>
              <a:rPr lang="en-US" dirty="0"/>
            </a:br>
            <a:r>
              <a:rPr lang="en-US" dirty="0"/>
              <a:t>then you must pay 100% of your </a:t>
            </a:r>
            <a:br>
              <a:rPr lang="en-US" dirty="0"/>
            </a:br>
            <a:r>
              <a:rPr lang="en-US" dirty="0"/>
              <a:t>health care premium.</a:t>
            </a:r>
          </a:p>
        </p:txBody>
      </p:sp>
      <p:sp>
        <p:nvSpPr>
          <p:cNvPr id="4" name="Date Placeholder 3"/>
          <p:cNvSpPr>
            <a:spLocks noGrp="1"/>
          </p:cNvSpPr>
          <p:nvPr>
            <p:ph type="dt" sz="half" idx="10"/>
          </p:nvPr>
        </p:nvSpPr>
        <p:spPr/>
        <p:txBody>
          <a:bodyPr/>
          <a:lstStyle/>
          <a:p>
            <a:fld id="{E17050BC-868D-4917-9A94-BDF81C4165B9}" type="datetime1">
              <a:rPr lang="en-US" smtClean="0"/>
              <a:t>10/22/2024</a:t>
            </a:fld>
            <a:endParaRPr lang="en-US"/>
          </a:p>
        </p:txBody>
      </p:sp>
      <p:pic>
        <p:nvPicPr>
          <p:cNvPr id="3076" name="Picture 4" descr="Image result for health insurance">
            <a:extLst>
              <a:ext uri="{FF2B5EF4-FFF2-40B4-BE49-F238E27FC236}">
                <a16:creationId xmlns:a16="http://schemas.microsoft.com/office/drawing/2014/main" id="{B8E87398-44F4-454C-99B3-94FAD7B0C6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3336" y="3734170"/>
            <a:ext cx="3315255" cy="18658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964128DE-CCBA-416A-8620-5182A233EE1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7361636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artisticPastelsSmooth/>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harsh" dir="t"/>
            </a:scene3d>
            <a:sp3d extrusionH="57150" prstMaterial="dkEdge">
              <a:bevelT w="38100" h="38100"/>
            </a:sp3d>
          </a:bodyPr>
          <a:lstStyle/>
          <a:p>
            <a:r>
              <a:rPr lang="en-US" dirty="0">
                <a:effectLst>
                  <a:outerShdw blurRad="50800" dist="38100" dir="2700000" algn="tl" rotWithShape="0">
                    <a:prstClr val="black">
                      <a:alpha val="40000"/>
                    </a:prstClr>
                  </a:outerShdw>
                </a:effectLst>
              </a:rPr>
              <a:t>Supplemental Benefits </a:t>
            </a:r>
            <a:br>
              <a:rPr lang="en-US" dirty="0">
                <a:effectLst>
                  <a:outerShdw blurRad="50800" dist="38100" dir="2700000" algn="tl" rotWithShape="0">
                    <a:prstClr val="black">
                      <a:alpha val="40000"/>
                    </a:prstClr>
                  </a:outerShdw>
                </a:effectLst>
              </a:rPr>
            </a:br>
            <a:r>
              <a:rPr lang="en-US" dirty="0">
                <a:effectLst>
                  <a:outerShdw blurRad="50800" dist="38100" dir="2700000" algn="tl" rotWithShape="0">
                    <a:prstClr val="black">
                      <a:alpha val="40000"/>
                    </a:prstClr>
                  </a:outerShdw>
                </a:effectLst>
              </a:rPr>
              <a:t>During Phased Retirement</a:t>
            </a:r>
          </a:p>
        </p:txBody>
      </p:sp>
      <p:sp>
        <p:nvSpPr>
          <p:cNvPr id="3" name="Content Placeholder 2"/>
          <p:cNvSpPr>
            <a:spLocks noGrp="1"/>
          </p:cNvSpPr>
          <p:nvPr>
            <p:ph idx="1"/>
          </p:nvPr>
        </p:nvSpPr>
        <p:spPr/>
        <p:txBody>
          <a:bodyPr/>
          <a:lstStyle/>
          <a:p>
            <a:endParaRPr lang="en-US" dirty="0"/>
          </a:p>
          <a:p>
            <a:r>
              <a:rPr lang="en-US" dirty="0"/>
              <a:t>Eligible Faculty Members participating in the Program are eligible to participate in the following employee benefit plans or programs:</a:t>
            </a:r>
          </a:p>
          <a:p>
            <a:endParaRPr lang="en-US" dirty="0"/>
          </a:p>
          <a:p>
            <a:pPr marL="342900" indent="-342900">
              <a:lnSpc>
                <a:spcPct val="150000"/>
              </a:lnSpc>
              <a:buFont typeface="Arial" panose="020B0604020202020204" pitchFamily="34" charset="0"/>
              <a:buChar char="•"/>
            </a:pPr>
            <a:r>
              <a:rPr lang="en-US" b="0" dirty="0"/>
              <a:t>Participation in all </a:t>
            </a:r>
            <a:r>
              <a:rPr lang="en-US" b="0" dirty="0" err="1"/>
              <a:t>NCFlex</a:t>
            </a:r>
            <a:r>
              <a:rPr lang="en-US" b="0" dirty="0"/>
              <a:t> supplemental benefit plans</a:t>
            </a:r>
            <a:br>
              <a:rPr lang="en-US" b="0" dirty="0"/>
            </a:br>
            <a:endParaRPr lang="en-US" b="0" dirty="0"/>
          </a:p>
          <a:p>
            <a:pPr marL="342900" indent="-342900">
              <a:buFont typeface="Arial" panose="020B0604020202020204" pitchFamily="34" charset="0"/>
              <a:buChar char="•"/>
            </a:pPr>
            <a:r>
              <a:rPr lang="en-US" b="0" dirty="0"/>
              <a:t>Continued participation in any supplemental retirement plans (401(k), 403(b), 457)</a:t>
            </a:r>
            <a:br>
              <a:rPr lang="en-US" b="0" dirty="0"/>
            </a:br>
            <a:endParaRPr lang="en-US" b="0" dirty="0"/>
          </a:p>
          <a:p>
            <a:pPr marL="342900" indent="-342900">
              <a:lnSpc>
                <a:spcPct val="150000"/>
              </a:lnSpc>
              <a:buFont typeface="Arial" panose="020B0604020202020204" pitchFamily="34" charset="0"/>
              <a:buChar char="•"/>
            </a:pPr>
            <a:r>
              <a:rPr lang="en-US" b="0" dirty="0"/>
              <a:t>Deductions to the NC State Employee’s Credit Union</a:t>
            </a:r>
          </a:p>
        </p:txBody>
      </p:sp>
      <p:sp>
        <p:nvSpPr>
          <p:cNvPr id="4" name="Date Placeholder 3"/>
          <p:cNvSpPr>
            <a:spLocks noGrp="1"/>
          </p:cNvSpPr>
          <p:nvPr>
            <p:ph type="dt" sz="half" idx="10"/>
          </p:nvPr>
        </p:nvSpPr>
        <p:spPr/>
        <p:txBody>
          <a:bodyPr/>
          <a:lstStyle/>
          <a:p>
            <a:fld id="{9CA1A36D-1462-4681-807E-62095FFEBEC2}" type="datetime1">
              <a:rPr lang="en-US" smtClean="0"/>
              <a:t>10/22/2024</a:t>
            </a:fld>
            <a:endParaRPr lang="en-US"/>
          </a:p>
        </p:txBody>
      </p:sp>
      <p:sp>
        <p:nvSpPr>
          <p:cNvPr id="5" name="Footer Placeholder 4">
            <a:extLst>
              <a:ext uri="{FF2B5EF4-FFF2-40B4-BE49-F238E27FC236}">
                <a16:creationId xmlns:a16="http://schemas.microsoft.com/office/drawing/2014/main" id="{8F13D65F-139B-4BDD-B324-8549481822EA}"/>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7471227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artisticPastelsSmooth/>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harsh" dir="t"/>
            </a:scene3d>
            <a:sp3d extrusionH="57150" prstMaterial="dkEdge">
              <a:bevelT w="38100" h="38100"/>
            </a:sp3d>
          </a:bodyPr>
          <a:lstStyle/>
          <a:p>
            <a:r>
              <a:rPr lang="en-US" dirty="0">
                <a:effectLst>
                  <a:outerShdw blurRad="50800" dist="38100" dir="2700000" algn="tl" rotWithShape="0">
                    <a:prstClr val="black">
                      <a:alpha val="40000"/>
                    </a:prstClr>
                  </a:outerShdw>
                </a:effectLst>
              </a:rPr>
              <a:t>University Specific Benefits </a:t>
            </a:r>
            <a:br>
              <a:rPr lang="en-US" dirty="0">
                <a:effectLst>
                  <a:outerShdw blurRad="50800" dist="38100" dir="2700000" algn="tl" rotWithShape="0">
                    <a:prstClr val="black">
                      <a:alpha val="40000"/>
                    </a:prstClr>
                  </a:outerShdw>
                </a:effectLst>
              </a:rPr>
            </a:br>
            <a:r>
              <a:rPr lang="en-US" dirty="0">
                <a:effectLst>
                  <a:outerShdw blurRad="50800" dist="38100" dir="2700000" algn="tl" rotWithShape="0">
                    <a:prstClr val="black">
                      <a:alpha val="40000"/>
                    </a:prstClr>
                  </a:outerShdw>
                </a:effectLst>
              </a:rPr>
              <a:t>During Phased Retirement</a:t>
            </a:r>
          </a:p>
        </p:txBody>
      </p:sp>
      <p:sp>
        <p:nvSpPr>
          <p:cNvPr id="3" name="Content Placeholder 2"/>
          <p:cNvSpPr>
            <a:spLocks noGrp="1"/>
          </p:cNvSpPr>
          <p:nvPr>
            <p:ph idx="1"/>
          </p:nvPr>
        </p:nvSpPr>
        <p:spPr>
          <a:xfrm>
            <a:off x="457200" y="1600200"/>
            <a:ext cx="8229600" cy="4077913"/>
          </a:xfrm>
        </p:spPr>
        <p:txBody>
          <a:bodyPr/>
          <a:lstStyle/>
          <a:p>
            <a:pPr marL="342900" indent="-342900">
              <a:buFont typeface="Arial" panose="020B0604020202020204" pitchFamily="34" charset="0"/>
              <a:buChar char="•"/>
            </a:pPr>
            <a:r>
              <a:rPr lang="en-US" dirty="0"/>
              <a:t>Retain professorial rank</a:t>
            </a:r>
          </a:p>
          <a:p>
            <a:pPr marL="342900" indent="-342900">
              <a:buFont typeface="Arial" panose="020B0604020202020204" pitchFamily="34" charset="0"/>
              <a:buChar char="•"/>
            </a:pPr>
            <a:r>
              <a:rPr lang="en-US" dirty="0"/>
              <a:t>Professional liability insurance</a:t>
            </a:r>
          </a:p>
          <a:p>
            <a:pPr marL="342900" indent="-342900">
              <a:buFont typeface="Arial" panose="020B0604020202020204" pitchFamily="34" charset="0"/>
              <a:buChar char="•"/>
            </a:pPr>
            <a:r>
              <a:rPr lang="en-US" dirty="0"/>
              <a:t>Retain University Email Account</a:t>
            </a:r>
          </a:p>
          <a:p>
            <a:pPr marL="342900" indent="-342900">
              <a:buFont typeface="Arial" panose="020B0604020202020204" pitchFamily="34" charset="0"/>
              <a:buChar char="•"/>
            </a:pPr>
            <a:r>
              <a:rPr lang="en-US" dirty="0"/>
              <a:t>University Library privileges</a:t>
            </a:r>
          </a:p>
          <a:p>
            <a:pPr marL="342900" indent="-342900">
              <a:buFont typeface="Arial" panose="020B0604020202020204" pitchFamily="34" charset="0"/>
              <a:buChar char="•"/>
            </a:pPr>
            <a:r>
              <a:rPr lang="en-US" dirty="0"/>
              <a:t>Parking permit at half price</a:t>
            </a:r>
          </a:p>
          <a:p>
            <a:pPr marL="342900" indent="-342900">
              <a:buFont typeface="Arial" panose="020B0604020202020204" pitchFamily="34" charset="0"/>
              <a:buChar char="•"/>
            </a:pPr>
            <a:r>
              <a:rPr lang="en-US" dirty="0"/>
              <a:t>20% discount for REGULAR season (only) </a:t>
            </a:r>
            <a:br>
              <a:rPr lang="en-US" dirty="0"/>
            </a:br>
            <a:r>
              <a:rPr lang="en-US" dirty="0"/>
              <a:t>athletic tickets (not for individual games or </a:t>
            </a:r>
            <a:br>
              <a:rPr lang="en-US" dirty="0"/>
            </a:br>
            <a:r>
              <a:rPr lang="en-US" dirty="0"/>
              <a:t>for post–season contests).</a:t>
            </a:r>
          </a:p>
          <a:p>
            <a:pPr marL="342900" indent="-342900">
              <a:buFont typeface="Arial" panose="020B0604020202020204" pitchFamily="34" charset="0"/>
              <a:buChar char="•"/>
            </a:pPr>
            <a:r>
              <a:rPr lang="en-US" dirty="0"/>
              <a:t>Free access to University Recreation facilities </a:t>
            </a:r>
            <a:br>
              <a:rPr lang="en-US" dirty="0"/>
            </a:br>
            <a:r>
              <a:rPr lang="en-US" dirty="0"/>
              <a:t>(Mt. Mitchell, Quinn, and Student Recreation Center) </a:t>
            </a:r>
          </a:p>
          <a:p>
            <a:pPr marL="342900" indent="-342900">
              <a:buFont typeface="Arial" panose="020B0604020202020204" pitchFamily="34" charset="0"/>
              <a:buChar char="•"/>
            </a:pPr>
            <a:r>
              <a:rPr lang="en-US" dirty="0"/>
              <a:t>Office space, if teaching</a:t>
            </a:r>
          </a:p>
        </p:txBody>
      </p:sp>
      <p:sp>
        <p:nvSpPr>
          <p:cNvPr id="4" name="Date Placeholder 3"/>
          <p:cNvSpPr>
            <a:spLocks noGrp="1"/>
          </p:cNvSpPr>
          <p:nvPr>
            <p:ph type="dt" sz="half" idx="10"/>
          </p:nvPr>
        </p:nvSpPr>
        <p:spPr/>
        <p:txBody>
          <a:bodyPr/>
          <a:lstStyle/>
          <a:p>
            <a:fld id="{3CE729A4-1169-40F4-A2F4-0AC6A20496D0}" type="datetime1">
              <a:rPr lang="en-US" smtClean="0"/>
              <a:t>10/22/2024</a:t>
            </a:fld>
            <a:endParaRPr lang="en-US"/>
          </a:p>
        </p:txBody>
      </p:sp>
      <p:pic>
        <p:nvPicPr>
          <p:cNvPr id="3078" name="Picture 6" descr="Image result for yosef">
            <a:extLst>
              <a:ext uri="{FF2B5EF4-FFF2-40B4-BE49-F238E27FC236}">
                <a16:creationId xmlns:a16="http://schemas.microsoft.com/office/drawing/2014/main" id="{EA3F9415-94B6-429B-8E4A-079D5F17DD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5494" y="834501"/>
            <a:ext cx="2538394" cy="2867445"/>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10B0659A-88A5-401F-AE6B-737AF441E6EA}"/>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4083369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artisticPastelsSmooth/>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harsh" dir="t"/>
            </a:scene3d>
            <a:sp3d extrusionH="57150" prstMaterial="dkEdge">
              <a:bevelT w="38100" h="38100"/>
            </a:sp3d>
          </a:bodyPr>
          <a:lstStyle/>
          <a:p>
            <a:r>
              <a:rPr lang="en-US" dirty="0">
                <a:effectLst>
                  <a:outerShdw blurRad="50800" dist="38100" dir="2700000" algn="tl" rotWithShape="0">
                    <a:prstClr val="black">
                      <a:alpha val="40000"/>
                    </a:prstClr>
                  </a:outerShdw>
                </a:effectLst>
              </a:rPr>
              <a:t>Additional Terms and Conditions</a:t>
            </a:r>
          </a:p>
        </p:txBody>
      </p:sp>
      <p:sp>
        <p:nvSpPr>
          <p:cNvPr id="3" name="Content Placeholder 2"/>
          <p:cNvSpPr>
            <a:spLocks noGrp="1"/>
          </p:cNvSpPr>
          <p:nvPr>
            <p:ph idx="1"/>
          </p:nvPr>
        </p:nvSpPr>
        <p:spPr/>
        <p:txBody>
          <a:bodyPr>
            <a:normAutofit fontScale="85000" lnSpcReduction="20000"/>
          </a:bodyPr>
          <a:lstStyle/>
          <a:p>
            <a:pPr marL="342900" indent="-342900">
              <a:lnSpc>
                <a:spcPct val="150000"/>
              </a:lnSpc>
              <a:buFont typeface="Arial" panose="020B0604020202020204" pitchFamily="34" charset="0"/>
              <a:buChar char="•"/>
            </a:pPr>
            <a:r>
              <a:rPr lang="en-US" dirty="0"/>
              <a:t>Eligible Faculty Members give up tenure in the Program</a:t>
            </a:r>
          </a:p>
          <a:p>
            <a:pPr marL="1085850" lvl="1" indent="-342900">
              <a:lnSpc>
                <a:spcPct val="110000"/>
              </a:lnSpc>
              <a:buFont typeface="Arial" panose="020B0604020202020204" pitchFamily="34" charset="0"/>
              <a:buChar char="•"/>
            </a:pPr>
            <a:r>
              <a:rPr lang="en-US" dirty="0"/>
              <a:t>Retain professorial rank and full range of responsibilities, rights, and general benefits associated with it, except for tenured status or as otherwise modified pursuant to an Eligible Faculty Member’s agreed-to "work plan”</a:t>
            </a:r>
          </a:p>
          <a:p>
            <a:pPr marL="1085850" lvl="1" indent="-342900">
              <a:lnSpc>
                <a:spcPct val="110000"/>
              </a:lnSpc>
              <a:buFont typeface="Arial" panose="020B0604020202020204" pitchFamily="34" charset="0"/>
              <a:buChar char="•"/>
            </a:pPr>
            <a:r>
              <a:rPr lang="en-US" dirty="0"/>
              <a:t>May not serve on committees that require members be tenured</a:t>
            </a:r>
          </a:p>
          <a:p>
            <a:pPr marL="1085850" lvl="1" indent="-342900">
              <a:lnSpc>
                <a:spcPct val="110000"/>
              </a:lnSpc>
              <a:buFont typeface="Arial" panose="020B0604020202020204" pitchFamily="34" charset="0"/>
              <a:buChar char="•"/>
            </a:pPr>
            <a:r>
              <a:rPr lang="en-US" dirty="0"/>
              <a:t>Maintain same academic freedoms and responsibilities as other faculty members</a:t>
            </a:r>
          </a:p>
          <a:p>
            <a:pPr marL="1085850" lvl="1" indent="-342900">
              <a:lnSpc>
                <a:spcPct val="110000"/>
              </a:lnSpc>
              <a:buFont typeface="Arial" panose="020B0604020202020204" pitchFamily="34" charset="0"/>
              <a:buChar char="•"/>
            </a:pPr>
            <a:r>
              <a:rPr lang="en-US" dirty="0"/>
              <a:t>Maintain access to all grievance and appeal procedures normally available</a:t>
            </a:r>
          </a:p>
          <a:p>
            <a:pPr lvl="1" indent="0">
              <a:lnSpc>
                <a:spcPct val="150000"/>
              </a:lnSpc>
              <a:buNone/>
            </a:pPr>
            <a:endParaRPr lang="en-US" dirty="0"/>
          </a:p>
          <a:p>
            <a:pPr marL="342900" indent="-342900">
              <a:buFont typeface="Arial" panose="020B0604020202020204" pitchFamily="34" charset="0"/>
              <a:buChar char="•"/>
            </a:pPr>
            <a:r>
              <a:rPr lang="en-US" dirty="0"/>
              <a:t>Terminate full-time employment and contract for a period of half-time (or equivalent) service to the University</a:t>
            </a:r>
          </a:p>
          <a:p>
            <a:pPr marL="1085850" lvl="1" indent="-342900">
              <a:buFont typeface="Arial" panose="020B0604020202020204" pitchFamily="34" charset="0"/>
              <a:buChar char="•"/>
            </a:pPr>
            <a:r>
              <a:rPr lang="en-US" dirty="0"/>
              <a:t>Half-time responsibilities may vary by department</a:t>
            </a:r>
          </a:p>
          <a:p>
            <a:pPr marL="1085850" lvl="1" indent="-342900">
              <a:buFont typeface="Arial" panose="020B0604020202020204" pitchFamily="34" charset="0"/>
              <a:buChar char="•"/>
            </a:pPr>
            <a:r>
              <a:rPr lang="en-US" dirty="0"/>
              <a:t>Participants can work no more than .75 FTE and work no more than 30 hours in any given semester</a:t>
            </a:r>
          </a:p>
          <a:p>
            <a:pPr marL="1085850" lvl="1" indent="-342900">
              <a:buFont typeface="Arial" panose="020B0604020202020204" pitchFamily="34" charset="0"/>
              <a:buChar char="•"/>
            </a:pPr>
            <a:r>
              <a:rPr lang="en-US" dirty="0"/>
              <a:t>Due to the Affordable Care Act, it is not permissible to work 1 FTE for one semester and 0 FTE for the other semester unless you wish to lose your health benefits and pay more for less.</a:t>
            </a:r>
          </a:p>
          <a:p>
            <a:pPr marL="342900" indent="-342900">
              <a:buFont typeface="Arial" panose="020B0604020202020204" pitchFamily="34" charset="0"/>
              <a:buChar char="•"/>
            </a:pPr>
            <a:endParaRPr lang="en-US" dirty="0"/>
          </a:p>
        </p:txBody>
      </p:sp>
      <p:sp>
        <p:nvSpPr>
          <p:cNvPr id="4" name="Date Placeholder 3"/>
          <p:cNvSpPr>
            <a:spLocks noGrp="1"/>
          </p:cNvSpPr>
          <p:nvPr>
            <p:ph type="dt" sz="half" idx="10"/>
          </p:nvPr>
        </p:nvSpPr>
        <p:spPr/>
        <p:txBody>
          <a:bodyPr/>
          <a:lstStyle/>
          <a:p>
            <a:fld id="{C4264C72-745C-411E-88F2-C006D753AF74}" type="datetime1">
              <a:rPr lang="en-US" smtClean="0"/>
              <a:t>10/22/2024</a:t>
            </a:fld>
            <a:endParaRPr lang="en-US"/>
          </a:p>
        </p:txBody>
      </p:sp>
      <p:sp>
        <p:nvSpPr>
          <p:cNvPr id="5" name="Footer Placeholder 4">
            <a:extLst>
              <a:ext uri="{FF2B5EF4-FFF2-40B4-BE49-F238E27FC236}">
                <a16:creationId xmlns:a16="http://schemas.microsoft.com/office/drawing/2014/main" id="{98F9C5D4-D200-4E9A-A5BF-FA9A3FFBD8E2}"/>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63330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circle(in)">
                                      <p:cBhvr>
                                        <p:cTn id="11" dur="20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circle(in)">
                                      <p:cBhvr>
                                        <p:cTn id="16" dur="20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circle(in)">
                                      <p:cBhvr>
                                        <p:cTn id="21" dur="20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circle(in)">
                                      <p:cBhvr>
                                        <p:cTn id="26" dur="20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circle(in)">
                                      <p:cBhvr>
                                        <p:cTn id="35" dur="2000"/>
                                        <p:tgtEl>
                                          <p:spTgt spid="3">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circle(in)">
                                      <p:cBhvr>
                                        <p:cTn id="40" dur="2000"/>
                                        <p:tgtEl>
                                          <p:spTgt spid="3">
                                            <p:txEl>
                                              <p:pRg st="8" end="8"/>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Effect transition="in" filter="circle(in)">
                                      <p:cBhvr>
                                        <p:cTn id="45"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artisticPastelsSmooth/>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AA61B-BBB7-44E9-A140-D28F357F33CA}"/>
              </a:ext>
            </a:extLst>
          </p:cNvPr>
          <p:cNvSpPr>
            <a:spLocks noGrp="1"/>
          </p:cNvSpPr>
          <p:nvPr>
            <p:ph type="title"/>
          </p:nvPr>
        </p:nvSpPr>
        <p:spPr/>
        <p:txBody>
          <a:bodyPr>
            <a:scene3d>
              <a:camera prst="orthographicFront"/>
              <a:lightRig rig="harsh" dir="t"/>
            </a:scene3d>
            <a:sp3d extrusionH="57150" prstMaterial="dkEdge">
              <a:bevelT w="38100" h="38100"/>
            </a:sp3d>
          </a:bodyPr>
          <a:lstStyle/>
          <a:p>
            <a:r>
              <a:rPr lang="en-US" dirty="0">
                <a:effectLst>
                  <a:outerShdw blurRad="50800" dist="38100" dir="2700000" algn="tl" rotWithShape="0">
                    <a:prstClr val="black">
                      <a:alpha val="40000"/>
                    </a:prstClr>
                  </a:outerShdw>
                </a:effectLst>
              </a:rPr>
              <a:t>Additional Terms and Conditions (cont.)</a:t>
            </a:r>
          </a:p>
        </p:txBody>
      </p:sp>
      <p:sp>
        <p:nvSpPr>
          <p:cNvPr id="3" name="Content Placeholder 2">
            <a:extLst>
              <a:ext uri="{FF2B5EF4-FFF2-40B4-BE49-F238E27FC236}">
                <a16:creationId xmlns:a16="http://schemas.microsoft.com/office/drawing/2014/main" id="{9A73588E-31C6-46AE-932A-4B41DC1517C7}"/>
              </a:ext>
            </a:extLst>
          </p:cNvPr>
          <p:cNvSpPr>
            <a:spLocks noGrp="1"/>
          </p:cNvSpPr>
          <p:nvPr>
            <p:ph idx="1"/>
          </p:nvPr>
        </p:nvSpPr>
        <p:spPr>
          <a:xfrm>
            <a:off x="457200" y="1600200"/>
            <a:ext cx="8229600" cy="4472126"/>
          </a:xfrm>
        </p:spPr>
        <p:txBody>
          <a:bodyPr>
            <a:normAutofit lnSpcReduction="10000"/>
          </a:bodyPr>
          <a:lstStyle/>
          <a:p>
            <a:pPr marL="342900" indent="-342900">
              <a:buFont typeface="Arial" panose="020B0604020202020204" pitchFamily="34" charset="0"/>
              <a:buChar char="•"/>
            </a:pPr>
            <a:r>
              <a:rPr lang="en-US" dirty="0"/>
              <a:t>Maintain high levels of professional </a:t>
            </a:r>
            <a:br>
              <a:rPr lang="en-US" dirty="0"/>
            </a:br>
            <a:r>
              <a:rPr lang="en-US" dirty="0"/>
              <a:t>commitment to </a:t>
            </a:r>
            <a:r>
              <a:rPr lang="en-US" dirty="0" err="1"/>
              <a:t>AppState</a:t>
            </a:r>
            <a:endParaRPr lang="en-US" dirty="0"/>
          </a:p>
          <a:p>
            <a:pPr marL="342900" indent="-342900">
              <a:buFont typeface="Arial" panose="020B0604020202020204" pitchFamily="34" charset="0"/>
              <a:buChar char="•"/>
            </a:pPr>
            <a:r>
              <a:rPr lang="en-US" dirty="0"/>
              <a:t>Remain subject to The Code and </a:t>
            </a:r>
            <a:br>
              <a:rPr lang="en-US" dirty="0"/>
            </a:br>
            <a:r>
              <a:rPr lang="en-US" dirty="0"/>
              <a:t>Policies of The University of NC and </a:t>
            </a:r>
            <a:r>
              <a:rPr lang="en-US" dirty="0" err="1"/>
              <a:t>AppState</a:t>
            </a:r>
            <a:endParaRPr lang="en-US" dirty="0"/>
          </a:p>
          <a:p>
            <a:pPr marL="342900" indent="-342900">
              <a:buFont typeface="Arial" panose="020B0604020202020204" pitchFamily="34" charset="0"/>
              <a:buChar char="•"/>
            </a:pPr>
            <a:r>
              <a:rPr lang="en-US" dirty="0" err="1"/>
              <a:t>AppState</a:t>
            </a:r>
            <a:r>
              <a:rPr lang="en-US" dirty="0"/>
              <a:t> may place a Participating Faculty </a:t>
            </a:r>
            <a:br>
              <a:rPr lang="en-US" dirty="0"/>
            </a:br>
            <a:r>
              <a:rPr lang="en-US" dirty="0"/>
              <a:t>Member on temporary leave with pay </a:t>
            </a:r>
            <a:br>
              <a:rPr lang="en-US" dirty="0"/>
            </a:br>
            <a:r>
              <a:rPr lang="en-US" dirty="0"/>
              <a:t>and/or reassign a Participating Faculty </a:t>
            </a:r>
            <a:br>
              <a:rPr lang="en-US" dirty="0"/>
            </a:br>
            <a:r>
              <a:rPr lang="en-US" dirty="0"/>
              <a:t>Member's duties </a:t>
            </a:r>
          </a:p>
          <a:p>
            <a:pPr marL="1085850" lvl="1" indent="-342900">
              <a:buFont typeface="Arial" panose="020B0604020202020204" pitchFamily="34" charset="0"/>
              <a:buChar char="•"/>
            </a:pPr>
            <a:r>
              <a:rPr lang="en-US" b="0" dirty="0"/>
              <a:t>During or as a result of any investigation or disciplinary action </a:t>
            </a:r>
          </a:p>
          <a:p>
            <a:pPr marL="1085850" lvl="1" indent="-342900">
              <a:buFont typeface="Arial" panose="020B0604020202020204" pitchFamily="34" charset="0"/>
              <a:buChar char="•"/>
            </a:pPr>
            <a:r>
              <a:rPr lang="en-US" b="0" dirty="0"/>
              <a:t>Invoked only in exceptional circumstances when the Participating Faculty Member’s department or division head determines that </a:t>
            </a:r>
            <a:br>
              <a:rPr lang="en-US" b="0" dirty="0"/>
            </a:br>
            <a:r>
              <a:rPr lang="en-US" b="0" dirty="0"/>
              <a:t>such action is in the best interests of </a:t>
            </a:r>
            <a:r>
              <a:rPr lang="en-US" b="0" dirty="0" err="1"/>
              <a:t>AppState</a:t>
            </a:r>
            <a:endParaRPr lang="en-US" b="0" dirty="0"/>
          </a:p>
          <a:p>
            <a:pPr marL="342900" indent="-342900">
              <a:buFont typeface="Arial" panose="020B0604020202020204" pitchFamily="34" charset="0"/>
              <a:buChar char="•"/>
            </a:pPr>
            <a:r>
              <a:rPr lang="en-US" dirty="0"/>
              <a:t>Program does not provide a Participating Faculty Member with greater rights, claims or privileges</a:t>
            </a:r>
          </a:p>
          <a:p>
            <a:endParaRPr lang="en-US" dirty="0"/>
          </a:p>
          <a:p>
            <a:pPr marL="342900" indent="-342900">
              <a:buFont typeface="Arial" panose="020B0604020202020204" pitchFamily="34" charset="0"/>
              <a:buChar char="•"/>
            </a:pPr>
            <a:endParaRPr lang="en-US" dirty="0"/>
          </a:p>
        </p:txBody>
      </p:sp>
      <p:sp>
        <p:nvSpPr>
          <p:cNvPr id="4" name="Date Placeholder 3">
            <a:extLst>
              <a:ext uri="{FF2B5EF4-FFF2-40B4-BE49-F238E27FC236}">
                <a16:creationId xmlns:a16="http://schemas.microsoft.com/office/drawing/2014/main" id="{EA834A93-688A-441F-850B-CE20D68CB1C4}"/>
              </a:ext>
            </a:extLst>
          </p:cNvPr>
          <p:cNvSpPr>
            <a:spLocks noGrp="1"/>
          </p:cNvSpPr>
          <p:nvPr>
            <p:ph type="dt" sz="half" idx="10"/>
          </p:nvPr>
        </p:nvSpPr>
        <p:spPr/>
        <p:txBody>
          <a:bodyPr/>
          <a:lstStyle/>
          <a:p>
            <a:fld id="{DD961EC1-F8E1-4EEB-8C2C-58D65742A9B5}" type="datetime1">
              <a:rPr lang="en-US" smtClean="0"/>
              <a:t>10/22/2024</a:t>
            </a:fld>
            <a:endParaRPr lang="en-US"/>
          </a:p>
        </p:txBody>
      </p:sp>
      <p:pic>
        <p:nvPicPr>
          <p:cNvPr id="1034" name="Picture 10" descr="https://lh3.googleusercontent.com/WkSy7JIiuVJysLUhAMMx2Cf80Tr9dcJ_cImPqdaJupXwIjPjgPdqZ_6FR3sFVEVllPU2F56mahp9FyROsYZe2w0UXdacL2uw-mgtqg-mmSpYv6820-8T-2s0DLYEKLUDCoO4mIL-q6snGr9TB6oXCvqHnMlLcqnXJgQ47Ha01V_YJLx6KG_K0Jq5ZtPQqhvu5XeNnbAJLljoPxb4WXBdcjkPgdzrqpE-CEklEBuKRY6JGal3D2XLV0fZj1qmEuepRZNKfDv5iEAn_QEl-5NU3XOMWA2PCimyJgmM8MNVdyBilXaKZDNTV3JPSWefDAgE5bl77_ds_y92VGWwonIuufBhOfb-mAWdxPYbFJbn4kGTZ0zVbj8f0seU-qWKiFUERR1VZQkJpbioHGO3dfv3s5JsPn901vMESDASKUa7_YaRbTFQ1mc6jJIikU7Dr8rJyTk1gOcfzFX5-jR7a3Qtm1yEnAxr30kjA9umPjh0lNp2p3UhlqbKQC5zTiATKmHzk-yaJ9HNRyOM1dHVOlMLLkbuEpM_gGVdqhUHbc5a4inj36tC3R5sqsaMejeRBnAC6LMiYeCHCH7x-_0oeDZ9aDPIJuKjQzFtJ7Ps2R97Kc1yI8juvRKTkHY4Kwdp0UpugSkLUIqxXzXSNNV-0J7JkFvYrfgn3zUPSNMZK-2lpS8owkrdom6hW34zBt26f7JDAboUsODbL9h6UVSmBXfpKWz5Fzx6JGSrjh2zJk_hD7mVLG8h=w1406-h937-no">
            <a:extLst>
              <a:ext uri="{FF2B5EF4-FFF2-40B4-BE49-F238E27FC236}">
                <a16:creationId xmlns:a16="http://schemas.microsoft.com/office/drawing/2014/main" id="{63CE9B4C-94D2-4245-8FF0-6E32FC1674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1305" y="1322869"/>
            <a:ext cx="2685496" cy="210613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42E9E69C-C88C-41BD-A597-E803831F83ED}"/>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2916621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artisticPastelsSmooth/>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harsh" dir="t"/>
            </a:scene3d>
            <a:sp3d extrusionH="57150" prstMaterial="dkEdge">
              <a:bevelT w="38100" h="38100"/>
            </a:sp3d>
          </a:bodyPr>
          <a:lstStyle/>
          <a:p>
            <a:r>
              <a:rPr lang="en-US" dirty="0">
                <a:effectLst>
                  <a:outerShdw blurRad="50800" dist="38100" dir="2700000" algn="tl" rotWithShape="0">
                    <a:prstClr val="black">
                      <a:alpha val="40000"/>
                    </a:prstClr>
                  </a:outerShdw>
                </a:effectLst>
              </a:rPr>
              <a:t>What Steps Do I Take To Apply?</a:t>
            </a:r>
          </a:p>
        </p:txBody>
      </p:sp>
      <p:sp>
        <p:nvSpPr>
          <p:cNvPr id="3" name="Content Placeholder 2"/>
          <p:cNvSpPr>
            <a:spLocks noGrp="1"/>
          </p:cNvSpPr>
          <p:nvPr>
            <p:ph idx="1"/>
          </p:nvPr>
        </p:nvSpPr>
        <p:spPr/>
        <p:txBody>
          <a:bodyPr>
            <a:normAutofit/>
          </a:bodyPr>
          <a:lstStyle/>
          <a:p>
            <a:pPr marL="342900" indent="-342900">
              <a:buFont typeface="Arial" panose="020B0604020202020204" pitchFamily="34" charset="0"/>
              <a:buChar char="•"/>
            </a:pPr>
            <a:r>
              <a:rPr lang="en-US" dirty="0"/>
              <a:t>Discuss with your department chair your intentions of pursuing phased retirement</a:t>
            </a:r>
          </a:p>
          <a:p>
            <a:pPr marL="342900" indent="-342900">
              <a:buFont typeface="Arial" panose="020B0604020202020204" pitchFamily="34" charset="0"/>
              <a:buChar char="•"/>
            </a:pPr>
            <a:r>
              <a:rPr lang="en-US" dirty="0"/>
              <a:t>Determine “work plan” with department or division head detailing the half-time responsibilities (to be included in Agreement)</a:t>
            </a:r>
          </a:p>
          <a:p>
            <a:pPr marL="1085850" lvl="1" indent="-342900">
              <a:buFont typeface="Arial" panose="020B0604020202020204" pitchFamily="34" charset="0"/>
              <a:buChar char="•"/>
            </a:pPr>
            <a:r>
              <a:rPr lang="en-US" dirty="0"/>
              <a:t>Teaching, research and service assignments during phased retirement period</a:t>
            </a:r>
          </a:p>
          <a:p>
            <a:pPr marL="1085850" lvl="1" indent="-342900">
              <a:buFont typeface="Arial" panose="020B0604020202020204" pitchFamily="34" charset="0"/>
              <a:buChar char="•"/>
            </a:pPr>
            <a:r>
              <a:rPr lang="en-US" dirty="0"/>
              <a:t>Obtain approval of department/division head and applicable personnel committee</a:t>
            </a:r>
          </a:p>
          <a:p>
            <a:pPr marL="342900" indent="-342900">
              <a:buFont typeface="Arial" panose="020B0604020202020204" pitchFamily="34" charset="0"/>
              <a:buChar char="•"/>
            </a:pPr>
            <a:r>
              <a:rPr lang="en-US" dirty="0"/>
              <a:t>Submit the Application via </a:t>
            </a:r>
            <a:r>
              <a:rPr lang="en-US" dirty="0">
                <a:hlinkClick r:id="rId5"/>
              </a:rPr>
              <a:t>Google Forms </a:t>
            </a:r>
            <a:r>
              <a:rPr lang="en-US" dirty="0"/>
              <a:t>no later than </a:t>
            </a:r>
            <a:r>
              <a:rPr lang="en-US" u="sng" dirty="0">
                <a:highlight>
                  <a:srgbClr val="FFFF00"/>
                </a:highlight>
              </a:rPr>
              <a:t>January 10, 2025</a:t>
            </a:r>
            <a:r>
              <a:rPr lang="en-US" dirty="0"/>
              <a:t>, noting that the work plan must be submitted within the application</a:t>
            </a:r>
          </a:p>
          <a:p>
            <a:pPr marL="342900" indent="-342900">
              <a:buFont typeface="Arial" panose="020B0604020202020204" pitchFamily="34" charset="0"/>
              <a:buChar char="•"/>
            </a:pPr>
            <a:r>
              <a:rPr lang="en-US" dirty="0"/>
              <a:t>Provost will approve or deny the application</a:t>
            </a:r>
          </a:p>
        </p:txBody>
      </p:sp>
      <p:sp>
        <p:nvSpPr>
          <p:cNvPr id="4" name="Date Placeholder 3"/>
          <p:cNvSpPr>
            <a:spLocks noGrp="1"/>
          </p:cNvSpPr>
          <p:nvPr>
            <p:ph type="dt" sz="half" idx="10"/>
          </p:nvPr>
        </p:nvSpPr>
        <p:spPr/>
        <p:txBody>
          <a:bodyPr/>
          <a:lstStyle/>
          <a:p>
            <a:fld id="{5251294D-DE5C-447A-A0C0-9240A1F05049}" type="datetime1">
              <a:rPr lang="en-US" smtClean="0"/>
              <a:t>10/22/2024</a:t>
            </a:fld>
            <a:endParaRPr lang="en-US"/>
          </a:p>
        </p:txBody>
      </p:sp>
      <p:sp>
        <p:nvSpPr>
          <p:cNvPr id="5" name="Footer Placeholder 4">
            <a:extLst>
              <a:ext uri="{FF2B5EF4-FFF2-40B4-BE49-F238E27FC236}">
                <a16:creationId xmlns:a16="http://schemas.microsoft.com/office/drawing/2014/main" id="{D0345D85-FD7A-4D27-BD02-920397E8D727}"/>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244486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artisticPastelsSmooth/>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0097D-78D1-445C-9216-D15B13696961}"/>
              </a:ext>
            </a:extLst>
          </p:cNvPr>
          <p:cNvSpPr>
            <a:spLocks noGrp="1"/>
          </p:cNvSpPr>
          <p:nvPr>
            <p:ph type="title"/>
          </p:nvPr>
        </p:nvSpPr>
        <p:spPr/>
        <p:txBody>
          <a:bodyPr>
            <a:scene3d>
              <a:camera prst="orthographicFront"/>
              <a:lightRig rig="harsh" dir="t"/>
            </a:scene3d>
            <a:sp3d extrusionH="57150" prstMaterial="dkEdge">
              <a:bevelT w="38100" h="38100"/>
            </a:sp3d>
          </a:bodyPr>
          <a:lstStyle/>
          <a:p>
            <a:r>
              <a:rPr lang="en-US" dirty="0">
                <a:effectLst>
                  <a:outerShdw blurRad="50800" dist="38100" dir="2700000" algn="tl" rotWithShape="0">
                    <a:prstClr val="black">
                      <a:alpha val="40000"/>
                    </a:prstClr>
                  </a:outerShdw>
                </a:effectLst>
              </a:rPr>
              <a:t>After Approval of the Application</a:t>
            </a:r>
          </a:p>
        </p:txBody>
      </p:sp>
      <p:sp>
        <p:nvSpPr>
          <p:cNvPr id="3" name="Content Placeholder 2">
            <a:extLst>
              <a:ext uri="{FF2B5EF4-FFF2-40B4-BE49-F238E27FC236}">
                <a16:creationId xmlns:a16="http://schemas.microsoft.com/office/drawing/2014/main" id="{966355C6-3E49-44BD-BCB4-64558A0242B0}"/>
              </a:ext>
            </a:extLst>
          </p:cNvPr>
          <p:cNvSpPr>
            <a:spLocks noGrp="1"/>
          </p:cNvSpPr>
          <p:nvPr>
            <p:ph idx="1"/>
          </p:nvPr>
        </p:nvSpPr>
        <p:spPr/>
        <p:txBody>
          <a:bodyPr>
            <a:normAutofit fontScale="62500" lnSpcReduction="20000"/>
          </a:bodyPr>
          <a:lstStyle/>
          <a:p>
            <a:pPr marL="342900" indent="-342900">
              <a:buFont typeface="Arial" panose="020B0604020202020204" pitchFamily="34" charset="0"/>
              <a:buChar char="•"/>
            </a:pPr>
            <a:r>
              <a:rPr lang="en-US" dirty="0"/>
              <a:t>The Reemployment Agreement and Release document will be drafted</a:t>
            </a:r>
          </a:p>
          <a:p>
            <a:pPr marL="1085850" lvl="1" indent="-342900">
              <a:buFont typeface="Arial" panose="020B0604020202020204" pitchFamily="34" charset="0"/>
              <a:buChar char="•"/>
            </a:pPr>
            <a:r>
              <a:rPr lang="en-US" dirty="0"/>
              <a:t>The Reemployment Agreement is signed first by the appropriate administrators via DocuSign (YOUR signature will be the last obtained)</a:t>
            </a:r>
          </a:p>
          <a:p>
            <a:pPr marL="1085850" lvl="1" indent="-342900">
              <a:buFont typeface="Arial" panose="020B0604020202020204" pitchFamily="34" charset="0"/>
              <a:buChar char="•"/>
            </a:pPr>
            <a:r>
              <a:rPr lang="en-US" dirty="0"/>
              <a:t>The Release form and instructions will be delivered to you by email at the time the Reemployment Agreement is sent for approvals</a:t>
            </a:r>
          </a:p>
          <a:p>
            <a:pPr marL="1085850" lvl="1" indent="-342900">
              <a:buFont typeface="Arial" panose="020B0604020202020204" pitchFamily="34" charset="0"/>
              <a:buChar char="•"/>
            </a:pPr>
            <a:r>
              <a:rPr lang="en-US" dirty="0"/>
              <a:t>You will have forty-five (45) days to consider the Reemployment Agreement and Release document</a:t>
            </a:r>
          </a:p>
          <a:p>
            <a:pPr marL="1485900" lvl="2" indent="-342900">
              <a:buFont typeface="Arial" panose="020B0604020202020204" pitchFamily="34" charset="0"/>
              <a:buChar char="•"/>
            </a:pPr>
            <a:r>
              <a:rPr lang="en-US" dirty="0"/>
              <a:t>It is at this point that the decision to continue is up to you</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Carefully review the terms (consider consulting an attorney) and execute the  Reemployment Agreement and Release document within 45 days of receipt of the approved Reemployment Agreement in DocuSign</a:t>
            </a:r>
          </a:p>
          <a:p>
            <a:endParaRPr lang="en-US" dirty="0"/>
          </a:p>
          <a:p>
            <a:pPr marL="342900" indent="-342900">
              <a:buFont typeface="Arial" panose="020B0604020202020204" pitchFamily="34" charset="0"/>
              <a:buChar char="•"/>
            </a:pPr>
            <a:r>
              <a:rPr lang="en-US" dirty="0"/>
              <a:t>Sign the Reemployment Agreement via DocuSign; sign the Release document and have it notarized</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Deliver the notarized Release document to Kimberly </a:t>
            </a:r>
            <a:r>
              <a:rPr lang="en-US" dirty="0" err="1"/>
              <a:t>Ladenthin</a:t>
            </a:r>
            <a:r>
              <a:rPr lang="en-US" dirty="0"/>
              <a:t> in Academic Affairs in person or by US/campus mail</a:t>
            </a:r>
          </a:p>
          <a:p>
            <a:endParaRPr lang="en-US" dirty="0"/>
          </a:p>
          <a:p>
            <a:pPr marL="342900" indent="-342900">
              <a:buFont typeface="Arial" panose="020B0604020202020204" pitchFamily="34" charset="0"/>
              <a:buChar char="•"/>
            </a:pPr>
            <a:r>
              <a:rPr lang="en-US" dirty="0"/>
              <a:t>You have the right under ADEA to revoke the Reemployment Agreement and Release document within seven (7) calendar days of the date both documents are fully executed by all parties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Once the 7-day revocation period passes, the election to enter Phased Retirement is final</a:t>
            </a:r>
          </a:p>
          <a:p>
            <a:endParaRPr lang="en-US" dirty="0"/>
          </a:p>
          <a:p>
            <a:pPr marL="342900" indent="-342900">
              <a:buFont typeface="Arial" panose="020B0604020202020204" pitchFamily="34" charset="0"/>
              <a:buChar char="•"/>
            </a:pPr>
            <a:r>
              <a:rPr lang="en-US" dirty="0">
                <a:solidFill>
                  <a:srgbClr val="FF0000"/>
                </a:solidFill>
              </a:rPr>
              <a:t>Make an appointment with the HR Office in </a:t>
            </a:r>
            <a:r>
              <a:rPr lang="en-US" u="sng" dirty="0">
                <a:solidFill>
                  <a:srgbClr val="FF0000"/>
                </a:solidFill>
              </a:rPr>
              <a:t>March</a:t>
            </a:r>
            <a:r>
              <a:rPr lang="en-US" dirty="0">
                <a:solidFill>
                  <a:srgbClr val="FF0000"/>
                </a:solidFill>
              </a:rPr>
              <a:t> to initiate retirement paperwork</a:t>
            </a:r>
          </a:p>
          <a:p>
            <a:pPr marL="342900" indent="-342900">
              <a:buFont typeface="Arial" panose="020B0604020202020204" pitchFamily="34" charset="0"/>
              <a:buChar char="•"/>
            </a:pPr>
            <a:endParaRPr lang="en-US" dirty="0">
              <a:solidFill>
                <a:srgbClr val="FF0000"/>
              </a:solidFill>
            </a:endParaRPr>
          </a:p>
          <a:p>
            <a:endParaRPr lang="en-US" dirty="0"/>
          </a:p>
        </p:txBody>
      </p:sp>
      <p:sp>
        <p:nvSpPr>
          <p:cNvPr id="4" name="Date Placeholder 3">
            <a:extLst>
              <a:ext uri="{FF2B5EF4-FFF2-40B4-BE49-F238E27FC236}">
                <a16:creationId xmlns:a16="http://schemas.microsoft.com/office/drawing/2014/main" id="{00AF133E-BC6F-4419-8554-8543960F3209}"/>
              </a:ext>
            </a:extLst>
          </p:cNvPr>
          <p:cNvSpPr>
            <a:spLocks noGrp="1"/>
          </p:cNvSpPr>
          <p:nvPr>
            <p:ph type="dt" sz="half" idx="10"/>
          </p:nvPr>
        </p:nvSpPr>
        <p:spPr/>
        <p:txBody>
          <a:bodyPr/>
          <a:lstStyle/>
          <a:p>
            <a:fld id="{0AC77C80-B6DF-4F89-8329-5CBC45A14290}" type="datetime1">
              <a:rPr lang="en-US" smtClean="0"/>
              <a:t>10/22/2024</a:t>
            </a:fld>
            <a:endParaRPr lang="en-US"/>
          </a:p>
        </p:txBody>
      </p:sp>
      <p:sp>
        <p:nvSpPr>
          <p:cNvPr id="5" name="Footer Placeholder 4">
            <a:extLst>
              <a:ext uri="{FF2B5EF4-FFF2-40B4-BE49-F238E27FC236}">
                <a16:creationId xmlns:a16="http://schemas.microsoft.com/office/drawing/2014/main" id="{620CB3EA-4174-46AA-B34E-C1E609EDFAE2}"/>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748153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31" presetClass="entr" presetSubtype="0" fill="hold" nodeType="clickEffect">
                                  <p:stCondLst>
                                    <p:cond delay="0"/>
                                  </p:stCondLst>
                                  <p:childTnLst>
                                    <p:set>
                                      <p:cBhvr>
                                        <p:cTn id="47" dur="1" fill="hold">
                                          <p:stCondLst>
                                            <p:cond delay="0"/>
                                          </p:stCondLst>
                                        </p:cTn>
                                        <p:tgtEl>
                                          <p:spTgt spid="3">
                                            <p:txEl>
                                              <p:pRg st="16" end="16"/>
                                            </p:txEl>
                                          </p:spTgt>
                                        </p:tgtEl>
                                        <p:attrNameLst>
                                          <p:attrName>style.visibility</p:attrName>
                                        </p:attrNameLst>
                                      </p:cBhvr>
                                      <p:to>
                                        <p:strVal val="visible"/>
                                      </p:to>
                                    </p:set>
                                    <p:anim calcmode="lin" valueType="num">
                                      <p:cBhvr>
                                        <p:cTn id="48" dur="1000" fill="hold"/>
                                        <p:tgtEl>
                                          <p:spTgt spid="3">
                                            <p:txEl>
                                              <p:pRg st="16" end="16"/>
                                            </p:txEl>
                                          </p:spTgt>
                                        </p:tgtEl>
                                        <p:attrNameLst>
                                          <p:attrName>ppt_w</p:attrName>
                                        </p:attrNameLst>
                                      </p:cBhvr>
                                      <p:tavLst>
                                        <p:tav tm="0">
                                          <p:val>
                                            <p:fltVal val="0"/>
                                          </p:val>
                                        </p:tav>
                                        <p:tav tm="100000">
                                          <p:val>
                                            <p:strVal val="#ppt_w"/>
                                          </p:val>
                                        </p:tav>
                                      </p:tavLst>
                                    </p:anim>
                                    <p:anim calcmode="lin" valueType="num">
                                      <p:cBhvr>
                                        <p:cTn id="49" dur="1000" fill="hold"/>
                                        <p:tgtEl>
                                          <p:spTgt spid="3">
                                            <p:txEl>
                                              <p:pRg st="16" end="16"/>
                                            </p:txEl>
                                          </p:spTgt>
                                        </p:tgtEl>
                                        <p:attrNameLst>
                                          <p:attrName>ppt_h</p:attrName>
                                        </p:attrNameLst>
                                      </p:cBhvr>
                                      <p:tavLst>
                                        <p:tav tm="0">
                                          <p:val>
                                            <p:fltVal val="0"/>
                                          </p:val>
                                        </p:tav>
                                        <p:tav tm="100000">
                                          <p:val>
                                            <p:strVal val="#ppt_h"/>
                                          </p:val>
                                        </p:tav>
                                      </p:tavLst>
                                    </p:anim>
                                    <p:anim calcmode="lin" valueType="num">
                                      <p:cBhvr>
                                        <p:cTn id="50" dur="1000" fill="hold"/>
                                        <p:tgtEl>
                                          <p:spTgt spid="3">
                                            <p:txEl>
                                              <p:pRg st="16" end="16"/>
                                            </p:txEl>
                                          </p:spTgt>
                                        </p:tgtEl>
                                        <p:attrNameLst>
                                          <p:attrName>style.rotation</p:attrName>
                                        </p:attrNameLst>
                                      </p:cBhvr>
                                      <p:tavLst>
                                        <p:tav tm="0">
                                          <p:val>
                                            <p:fltVal val="90"/>
                                          </p:val>
                                        </p:tav>
                                        <p:tav tm="100000">
                                          <p:val>
                                            <p:fltVal val="0"/>
                                          </p:val>
                                        </p:tav>
                                      </p:tavLst>
                                    </p:anim>
                                    <p:animEffect transition="in" filter="fade">
                                      <p:cBhvr>
                                        <p:cTn id="51" dur="1000"/>
                                        <p:tgtEl>
                                          <p:spTgt spid="3">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artisticPastelsSmooth/>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36D7E-5949-457F-9DA1-D441E0D5C080}"/>
              </a:ext>
            </a:extLst>
          </p:cNvPr>
          <p:cNvSpPr>
            <a:spLocks noGrp="1"/>
          </p:cNvSpPr>
          <p:nvPr>
            <p:ph type="title"/>
          </p:nvPr>
        </p:nvSpPr>
        <p:spPr/>
        <p:txBody>
          <a:bodyPr>
            <a:scene3d>
              <a:camera prst="orthographicFront"/>
              <a:lightRig rig="harsh" dir="t"/>
            </a:scene3d>
            <a:sp3d extrusionH="57150" prstMaterial="dkEdge">
              <a:bevelT w="38100" h="38100"/>
            </a:sp3d>
          </a:bodyPr>
          <a:lstStyle/>
          <a:p>
            <a:r>
              <a:rPr lang="en-US" dirty="0">
                <a:effectLst>
                  <a:outerShdw blurRad="50800" dist="38100" dir="2700000" algn="tl" rotWithShape="0">
                    <a:prstClr val="black">
                      <a:alpha val="40000"/>
                    </a:prstClr>
                  </a:outerShdw>
                </a:effectLst>
              </a:rPr>
              <a:t>Revocation Procedures</a:t>
            </a:r>
          </a:p>
        </p:txBody>
      </p:sp>
      <p:sp>
        <p:nvSpPr>
          <p:cNvPr id="3" name="Content Placeholder 2">
            <a:extLst>
              <a:ext uri="{FF2B5EF4-FFF2-40B4-BE49-F238E27FC236}">
                <a16:creationId xmlns:a16="http://schemas.microsoft.com/office/drawing/2014/main" id="{56BECB49-0CD2-414B-8544-7EA9E3948D94}"/>
              </a:ext>
            </a:extLst>
          </p:cNvPr>
          <p:cNvSpPr>
            <a:spLocks noGrp="1"/>
          </p:cNvSpPr>
          <p:nvPr>
            <p:ph idx="1"/>
          </p:nvPr>
        </p:nvSpPr>
        <p:spPr/>
        <p:txBody>
          <a:bodyPr>
            <a:normAutofit/>
          </a:bodyPr>
          <a:lstStyle/>
          <a:p>
            <a:pPr marL="342900" indent="-342900">
              <a:buFont typeface="Arial" panose="020B0604020202020204" pitchFamily="34" charset="0"/>
              <a:buChar char="•"/>
            </a:pPr>
            <a:r>
              <a:rPr lang="en-US" dirty="0"/>
              <a:t>Revocations must be in writing and personally signed by you</a:t>
            </a:r>
          </a:p>
          <a:p>
            <a:pPr marL="342900" indent="-342900">
              <a:buFont typeface="Arial" panose="020B0604020202020204" pitchFamily="34" charset="0"/>
              <a:buChar char="•"/>
            </a:pPr>
            <a:r>
              <a:rPr lang="en-US" dirty="0"/>
              <a:t>You must personally deliver or mail the revocation using United States Postal Service to the office or official to whom the prior application had been submitted</a:t>
            </a:r>
          </a:p>
          <a:p>
            <a:pPr marL="342900" indent="-342900">
              <a:buFont typeface="Arial" panose="020B0604020202020204" pitchFamily="34" charset="0"/>
              <a:buChar char="•"/>
            </a:pPr>
            <a:r>
              <a:rPr lang="en-US" dirty="0"/>
              <a:t>Email is NOT an acceptable revocation notice</a:t>
            </a:r>
          </a:p>
          <a:p>
            <a:pPr marL="342900" indent="-342900">
              <a:buFont typeface="Arial" panose="020B0604020202020204" pitchFamily="34" charset="0"/>
              <a:buChar char="•"/>
            </a:pPr>
            <a:r>
              <a:rPr lang="en-US" dirty="0"/>
              <a:t>If you elect to revoke the Reemployment Agreement and Release document within the 7-day revocation period, both agreements are void</a:t>
            </a:r>
          </a:p>
          <a:p>
            <a:pPr marL="342900" indent="-342900">
              <a:buFont typeface="Arial" panose="020B0604020202020204" pitchFamily="34" charset="0"/>
              <a:buChar char="•"/>
            </a:pPr>
            <a:r>
              <a:rPr lang="en-US" dirty="0"/>
              <a:t>In such circumstances, you will continue in your same full-time employment status as you held immediately prior to the execution of the Release document</a:t>
            </a:r>
          </a:p>
          <a:p>
            <a:endParaRPr lang="en-US" dirty="0"/>
          </a:p>
        </p:txBody>
      </p:sp>
      <p:sp>
        <p:nvSpPr>
          <p:cNvPr id="4" name="Date Placeholder 3">
            <a:extLst>
              <a:ext uri="{FF2B5EF4-FFF2-40B4-BE49-F238E27FC236}">
                <a16:creationId xmlns:a16="http://schemas.microsoft.com/office/drawing/2014/main" id="{0FD539AC-8B51-42D0-8025-8856D152F03D}"/>
              </a:ext>
            </a:extLst>
          </p:cNvPr>
          <p:cNvSpPr>
            <a:spLocks noGrp="1"/>
          </p:cNvSpPr>
          <p:nvPr>
            <p:ph type="dt" sz="half" idx="10"/>
          </p:nvPr>
        </p:nvSpPr>
        <p:spPr/>
        <p:txBody>
          <a:bodyPr/>
          <a:lstStyle/>
          <a:p>
            <a:fld id="{6BCFE97F-868D-4B95-B577-C60BACC39114}" type="datetime1">
              <a:rPr lang="en-US" smtClean="0"/>
              <a:t>10/22/2024</a:t>
            </a:fld>
            <a:endParaRPr lang="en-US"/>
          </a:p>
        </p:txBody>
      </p:sp>
      <p:sp>
        <p:nvSpPr>
          <p:cNvPr id="5" name="Footer Placeholder 4">
            <a:extLst>
              <a:ext uri="{FF2B5EF4-FFF2-40B4-BE49-F238E27FC236}">
                <a16:creationId xmlns:a16="http://schemas.microsoft.com/office/drawing/2014/main" id="{6D48BB6F-7CBF-4C87-A452-B4A4F58E5CD6}"/>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403637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6">
                <a:shade val="45000"/>
                <a:satMod val="135000"/>
              </a:schemeClr>
              <a:prstClr val="white"/>
            </a:duotone>
            <a:extLst>
              <a:ext uri="{BEBA8EAE-BF5A-486C-A8C5-ECC9F3942E4B}">
                <a14:imgProps xmlns:a14="http://schemas.microsoft.com/office/drawing/2010/main">
                  <a14:imgLayer r:embed="rId4">
                    <a14:imgEffect>
                      <a14:colorTemperature colorTemp="11200"/>
                    </a14:imgEffect>
                  </a14:imgLayer>
                </a14:imgProps>
              </a:ext>
            </a:extLst>
          </a:blip>
          <a:srcRect/>
          <a:stretch>
            <a:fillRect l="-6000" r="-6000"/>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6D69AD7-256C-4ED3-8F3E-98B80773A596}"/>
              </a:ext>
            </a:extLst>
          </p:cNvPr>
          <p:cNvSpPr>
            <a:spLocks noGrp="1"/>
          </p:cNvSpPr>
          <p:nvPr>
            <p:ph type="title"/>
          </p:nvPr>
        </p:nvSpPr>
        <p:spPr>
          <a:xfrm>
            <a:off x="457200" y="2148396"/>
            <a:ext cx="8229600" cy="2485748"/>
          </a:xfrm>
          <a:effectLst>
            <a:outerShdw blurRad="50800" dist="38100" dir="2700000" algn="tl" rotWithShape="0">
              <a:prstClr val="black">
                <a:alpha val="40000"/>
              </a:prstClr>
            </a:outerShdw>
          </a:effectLst>
          <a:scene3d>
            <a:camera prst="orthographicFront"/>
            <a:lightRig rig="harsh" dir="t"/>
          </a:scene3d>
          <a:sp3d prstMaterial="dkEdge">
            <a:bevelT/>
          </a:sp3d>
        </p:spPr>
        <p:txBody>
          <a:bodyPr>
            <a:scene3d>
              <a:camera prst="orthographicFront"/>
              <a:lightRig rig="harsh" dir="t"/>
            </a:scene3d>
            <a:sp3d extrusionH="57150" prstMaterial="dkEdge">
              <a:bevelT w="38100" h="38100"/>
            </a:sp3d>
          </a:bodyPr>
          <a:lstStyle/>
          <a:p>
            <a:pPr algn="ctr"/>
            <a:r>
              <a:rPr lang="en-US" sz="4000" dirty="0">
                <a:solidFill>
                  <a:schemeClr val="tx1"/>
                </a:solidFill>
              </a:rPr>
              <a:t>Frequently Asked Questions</a:t>
            </a:r>
          </a:p>
        </p:txBody>
      </p:sp>
      <p:sp>
        <p:nvSpPr>
          <p:cNvPr id="4" name="Date Placeholder 3">
            <a:extLst>
              <a:ext uri="{FF2B5EF4-FFF2-40B4-BE49-F238E27FC236}">
                <a16:creationId xmlns:a16="http://schemas.microsoft.com/office/drawing/2014/main" id="{40E3D534-B5D2-4749-9BA3-DCC54503E6C3}"/>
              </a:ext>
            </a:extLst>
          </p:cNvPr>
          <p:cNvSpPr>
            <a:spLocks noGrp="1"/>
          </p:cNvSpPr>
          <p:nvPr>
            <p:ph type="dt" sz="half" idx="10"/>
          </p:nvPr>
        </p:nvSpPr>
        <p:spPr/>
        <p:txBody>
          <a:bodyPr/>
          <a:lstStyle/>
          <a:p>
            <a:fld id="{2BC66292-FA79-4D1F-BBD8-83610E18AF65}" type="datetime1">
              <a:rPr lang="en-US" smtClean="0"/>
              <a:t>10/22/2024</a:t>
            </a:fld>
            <a:endParaRPr lang="en-US"/>
          </a:p>
        </p:txBody>
      </p:sp>
      <p:sp>
        <p:nvSpPr>
          <p:cNvPr id="2" name="Footer Placeholder 1">
            <a:extLst>
              <a:ext uri="{FF2B5EF4-FFF2-40B4-BE49-F238E27FC236}">
                <a16:creationId xmlns:a16="http://schemas.microsoft.com/office/drawing/2014/main" id="{84635AB5-1119-40F4-A17E-D3B0970C808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107187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artisticPastelsSmooth/>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88738"/>
            <a:ext cx="8229600" cy="1351285"/>
          </a:xfrm>
        </p:spPr>
        <p:txBody>
          <a:bodyPr>
            <a:scene3d>
              <a:camera prst="orthographicFront"/>
              <a:lightRig rig="harsh" dir="t"/>
            </a:scene3d>
            <a:sp3d extrusionH="57150" prstMaterial="dkEdge">
              <a:bevelT w="38100" h="38100"/>
            </a:sp3d>
          </a:bodyPr>
          <a:lstStyle/>
          <a:p>
            <a:r>
              <a:rPr lang="en-US" dirty="0">
                <a:effectLst>
                  <a:outerShdw blurRad="50800" dist="38100" dir="2700000" algn="tl" rotWithShape="0">
                    <a:prstClr val="black">
                      <a:alpha val="40000"/>
                    </a:prstClr>
                  </a:outerShdw>
                </a:effectLst>
              </a:rPr>
              <a:t>Am I Required to Receive a Monthly Retirement Benefit From My Retirement  Carrier to Participate in the Program?</a:t>
            </a:r>
          </a:p>
        </p:txBody>
      </p:sp>
      <p:sp>
        <p:nvSpPr>
          <p:cNvPr id="3" name="Content Placeholder 2"/>
          <p:cNvSpPr>
            <a:spLocks noGrp="1"/>
          </p:cNvSpPr>
          <p:nvPr>
            <p:ph idx="1"/>
          </p:nvPr>
        </p:nvSpPr>
        <p:spPr>
          <a:xfrm>
            <a:off x="457200" y="1820562"/>
            <a:ext cx="8229600" cy="3857551"/>
          </a:xfrm>
        </p:spPr>
        <p:txBody>
          <a:bodyPr/>
          <a:lstStyle/>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You are not required to receive benefits under TSERS or ORP</a:t>
            </a:r>
          </a:p>
          <a:p>
            <a:pPr marL="342900" indent="-342900">
              <a:buFont typeface="Arial" panose="020B0604020202020204" pitchFamily="34" charset="0"/>
              <a:buChar char="•"/>
            </a:pPr>
            <a:r>
              <a:rPr lang="en-US" dirty="0"/>
              <a:t>However, you will not receive University-paid State Health Plan benefits</a:t>
            </a:r>
          </a:p>
        </p:txBody>
      </p:sp>
      <p:sp>
        <p:nvSpPr>
          <p:cNvPr id="4" name="Date Placeholder 3"/>
          <p:cNvSpPr>
            <a:spLocks noGrp="1"/>
          </p:cNvSpPr>
          <p:nvPr>
            <p:ph type="dt" sz="half" idx="10"/>
          </p:nvPr>
        </p:nvSpPr>
        <p:spPr/>
        <p:txBody>
          <a:bodyPr/>
          <a:lstStyle/>
          <a:p>
            <a:fld id="{0FDBA08C-D33D-4849-A9D7-E3CC1A8E4774}" type="datetime1">
              <a:rPr lang="en-US" smtClean="0"/>
              <a:t>10/22/2024</a:t>
            </a:fld>
            <a:endParaRPr lang="en-US" dirty="0"/>
          </a:p>
        </p:txBody>
      </p:sp>
      <p:sp>
        <p:nvSpPr>
          <p:cNvPr id="5" name="Footer Placeholder 4"/>
          <p:cNvSpPr>
            <a:spLocks noGrp="1"/>
          </p:cNvSpPr>
          <p:nvPr>
            <p:ph type="ftr" sz="quarter" idx="11"/>
          </p:nvPr>
        </p:nvSpPr>
        <p:spPr/>
        <p:txBody>
          <a:bodyPr/>
          <a:lstStyle/>
          <a:p>
            <a:endParaRPr lang="en-US" dirty="0"/>
          </a:p>
        </p:txBody>
      </p:sp>
      <p:pic>
        <p:nvPicPr>
          <p:cNvPr id="2050" name="Picture 2" descr="Image result for retirement">
            <a:extLst>
              <a:ext uri="{FF2B5EF4-FFF2-40B4-BE49-F238E27FC236}">
                <a16:creationId xmlns:a16="http://schemas.microsoft.com/office/drawing/2014/main" id="{CE5C6F96-E4CE-4C78-9888-DC1ED3BC71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7186" y="3429000"/>
            <a:ext cx="5269627" cy="23063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257475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artisticPastelsSmooth/>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9AC63-138F-497F-8302-DA92BD6C9BAB}"/>
              </a:ext>
            </a:extLst>
          </p:cNvPr>
          <p:cNvSpPr>
            <a:spLocks noGrp="1"/>
          </p:cNvSpPr>
          <p:nvPr>
            <p:ph type="title"/>
          </p:nvPr>
        </p:nvSpPr>
        <p:spPr>
          <a:effectLst/>
        </p:spPr>
        <p:txBody>
          <a:bodyPr>
            <a:scene3d>
              <a:camera prst="orthographicFront"/>
              <a:lightRig rig="harsh" dir="t"/>
            </a:scene3d>
            <a:sp3d extrusionH="57150" prstMaterial="dkEdge">
              <a:bevelT w="38100" h="38100"/>
            </a:sp3d>
          </a:bodyPr>
          <a:lstStyle/>
          <a:p>
            <a:r>
              <a:rPr lang="en-US" dirty="0">
                <a:effectLst>
                  <a:outerShdw blurRad="50800" dist="38100" dir="2700000" algn="tl" rotWithShape="0">
                    <a:prstClr val="black">
                      <a:alpha val="40000"/>
                    </a:prstClr>
                  </a:outerShdw>
                </a:effectLst>
              </a:rPr>
              <a:t>Phased Retirement</a:t>
            </a:r>
          </a:p>
        </p:txBody>
      </p:sp>
      <p:sp>
        <p:nvSpPr>
          <p:cNvPr id="3" name="Content Placeholder 2">
            <a:extLst>
              <a:ext uri="{FF2B5EF4-FFF2-40B4-BE49-F238E27FC236}">
                <a16:creationId xmlns:a16="http://schemas.microsoft.com/office/drawing/2014/main" id="{D2B2CDAD-CBC0-4A5D-94F1-88F13E5B1F00}"/>
              </a:ext>
            </a:extLst>
          </p:cNvPr>
          <p:cNvSpPr>
            <a:spLocks noGrp="1"/>
          </p:cNvSpPr>
          <p:nvPr>
            <p:ph idx="1"/>
          </p:nvPr>
        </p:nvSpPr>
        <p:spPr/>
        <p:txBody>
          <a:bodyPr>
            <a:normAutofit lnSpcReduction="10000"/>
          </a:bodyPr>
          <a:lstStyle/>
          <a:p>
            <a:pPr marL="342900" indent="-342900">
              <a:buFont typeface="Arial" panose="020B0604020202020204" pitchFamily="34" charset="0"/>
              <a:buChar char="•"/>
            </a:pPr>
            <a:r>
              <a:rPr lang="en-US" dirty="0"/>
              <a:t>Developed by the UNC System for </a:t>
            </a:r>
            <a:br>
              <a:rPr lang="en-US" dirty="0"/>
            </a:br>
            <a:r>
              <a:rPr lang="en-US" dirty="0"/>
              <a:t>eligible full-time tenured faculty members </a:t>
            </a:r>
            <a:br>
              <a:rPr lang="en-US" dirty="0"/>
            </a:br>
            <a:r>
              <a:rPr lang="en-US" dirty="0"/>
              <a:t>to transition to retirement</a:t>
            </a:r>
          </a:p>
          <a:p>
            <a:endParaRPr lang="en-US" dirty="0"/>
          </a:p>
          <a:p>
            <a:pPr marL="342900" indent="-342900">
              <a:buFont typeface="Arial" panose="020B0604020202020204" pitchFamily="34" charset="0"/>
              <a:buChar char="•"/>
            </a:pPr>
            <a:r>
              <a:rPr lang="en-US" dirty="0"/>
              <a:t>Half-time or equivalent service for maximum of 3 years</a:t>
            </a:r>
          </a:p>
          <a:p>
            <a:endParaRPr lang="en-US" dirty="0"/>
          </a:p>
          <a:p>
            <a:pPr marL="342900" indent="-342900">
              <a:buFont typeface="Arial" panose="020B0604020202020204" pitchFamily="34" charset="0"/>
              <a:buChar char="•"/>
            </a:pPr>
            <a:r>
              <a:rPr lang="en-US" dirty="0"/>
              <a:t>Goals of phased retirement</a:t>
            </a:r>
          </a:p>
          <a:p>
            <a:pPr marL="1085850" lvl="1" indent="-342900">
              <a:buFont typeface="Arial" panose="020B0604020202020204" pitchFamily="34" charset="0"/>
              <a:buChar char="•"/>
            </a:pPr>
            <a:r>
              <a:rPr lang="en-US" dirty="0"/>
              <a:t>Promote renewal of professoriate to ensure institutional vitality</a:t>
            </a:r>
          </a:p>
          <a:p>
            <a:pPr marL="1085850" lvl="1" indent="-342900">
              <a:buFont typeface="Arial" panose="020B0604020202020204" pitchFamily="34" charset="0"/>
              <a:buChar char="•"/>
            </a:pPr>
            <a:r>
              <a:rPr lang="en-US" dirty="0"/>
              <a:t>Provide additional flexibility and support for faculty members nearing retirement</a:t>
            </a:r>
          </a:p>
          <a:p>
            <a:pPr lvl="1" indent="0">
              <a:buNone/>
            </a:pPr>
            <a:endParaRPr lang="en-US" dirty="0"/>
          </a:p>
          <a:p>
            <a:pPr marL="342900" indent="-342900">
              <a:buFont typeface="Arial" panose="020B0604020202020204" pitchFamily="34" charset="0"/>
              <a:buChar char="•"/>
            </a:pPr>
            <a:r>
              <a:rPr lang="en-US" dirty="0"/>
              <a:t>Voluntary  (participant can terminate with mutual agreement of both parties) </a:t>
            </a:r>
          </a:p>
        </p:txBody>
      </p:sp>
      <p:sp>
        <p:nvSpPr>
          <p:cNvPr id="4" name="Date Placeholder 3">
            <a:extLst>
              <a:ext uri="{FF2B5EF4-FFF2-40B4-BE49-F238E27FC236}">
                <a16:creationId xmlns:a16="http://schemas.microsoft.com/office/drawing/2014/main" id="{E9B860DF-FBF1-42D5-8BAB-D186CB5904C2}"/>
              </a:ext>
            </a:extLst>
          </p:cNvPr>
          <p:cNvSpPr>
            <a:spLocks noGrp="1"/>
          </p:cNvSpPr>
          <p:nvPr>
            <p:ph type="dt" sz="half" idx="10"/>
          </p:nvPr>
        </p:nvSpPr>
        <p:spPr/>
        <p:txBody>
          <a:bodyPr/>
          <a:lstStyle/>
          <a:p>
            <a:fld id="{DF917CB4-B038-42FA-99B1-C1BC06B68EDF}" type="datetime1">
              <a:rPr lang="en-US" smtClean="0"/>
              <a:t>10/22/2024</a:t>
            </a:fld>
            <a:endParaRPr lang="en-US"/>
          </a:p>
        </p:txBody>
      </p:sp>
      <p:pic>
        <p:nvPicPr>
          <p:cNvPr id="2052" name="Picture 4" descr="Image result for unc system">
            <a:extLst>
              <a:ext uri="{FF2B5EF4-FFF2-40B4-BE49-F238E27FC236}">
                <a16:creationId xmlns:a16="http://schemas.microsoft.com/office/drawing/2014/main" id="{2AB6C308-1379-4AA5-8B08-06434849F04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8052" b="29134"/>
          <a:stretch/>
        </p:blipFill>
        <p:spPr bwMode="auto">
          <a:xfrm>
            <a:off x="4732271" y="700834"/>
            <a:ext cx="3874630" cy="1028899"/>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BF396D6F-F9DE-45B6-A97A-F08FF0710782}"/>
              </a:ext>
            </a:extLst>
          </p:cNvPr>
          <p:cNvSpPr>
            <a:spLocks noGrp="1"/>
          </p:cNvSpPr>
          <p:nvPr>
            <p:ph type="ftr" sz="quarter" idx="11"/>
          </p:nvPr>
        </p:nvSpPr>
        <p:spPr/>
        <p:txBody>
          <a:bodyPr/>
          <a:lstStyle/>
          <a:p>
            <a:pPr algn="ctr"/>
            <a:endParaRPr lang="en-US" dirty="0"/>
          </a:p>
        </p:txBody>
      </p:sp>
    </p:spTree>
    <p:extLst>
      <p:ext uri="{BB962C8B-B14F-4D97-AF65-F5344CB8AC3E}">
        <p14:creationId xmlns:p14="http://schemas.microsoft.com/office/powerpoint/2010/main" val="39308142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artisticPastelsSmooth/>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D860E-7A27-44C0-B584-AC6E6FEA93C4}"/>
              </a:ext>
            </a:extLst>
          </p:cNvPr>
          <p:cNvSpPr>
            <a:spLocks noGrp="1"/>
          </p:cNvSpPr>
          <p:nvPr>
            <p:ph type="title"/>
          </p:nvPr>
        </p:nvSpPr>
        <p:spPr/>
        <p:txBody>
          <a:bodyPr>
            <a:scene3d>
              <a:camera prst="orthographicFront"/>
              <a:lightRig rig="harsh" dir="t"/>
            </a:scene3d>
            <a:sp3d extrusionH="57150" prstMaterial="dkEdge">
              <a:bevelT w="38100" h="38100"/>
            </a:sp3d>
          </a:bodyPr>
          <a:lstStyle/>
          <a:p>
            <a:r>
              <a:rPr lang="en-US" dirty="0">
                <a:effectLst>
                  <a:outerShdw blurRad="50800" dist="38100" dir="2700000" algn="tl" rotWithShape="0">
                    <a:prstClr val="black">
                      <a:alpha val="40000"/>
                    </a:prstClr>
                  </a:outerShdw>
                </a:effectLst>
              </a:rPr>
              <a:t>What happens when I turn 65?</a:t>
            </a:r>
          </a:p>
        </p:txBody>
      </p:sp>
      <p:sp>
        <p:nvSpPr>
          <p:cNvPr id="3" name="Content Placeholder 2"/>
          <p:cNvSpPr>
            <a:spLocks noGrp="1"/>
          </p:cNvSpPr>
          <p:nvPr>
            <p:ph idx="1"/>
          </p:nvPr>
        </p:nvSpPr>
        <p:spPr/>
        <p:txBody>
          <a:bodyPr>
            <a:normAutofit fontScale="92500" lnSpcReduction="20000"/>
          </a:bodyPr>
          <a:lstStyle/>
          <a:p>
            <a:pPr marL="342900" indent="-342900">
              <a:buFont typeface="Arial" panose="020B0604020202020204" pitchFamily="34" charset="0"/>
              <a:buChar char="•"/>
            </a:pPr>
            <a:r>
              <a:rPr lang="en-US" dirty="0"/>
              <a:t>You will be placed in Medicare Advantage Plan – administered by Humana</a:t>
            </a:r>
          </a:p>
          <a:p>
            <a:endParaRPr lang="en-US" dirty="0"/>
          </a:p>
          <a:p>
            <a:pPr marL="342900" indent="-342900">
              <a:buFont typeface="Arial" panose="020B0604020202020204" pitchFamily="34" charset="0"/>
              <a:buChar char="•"/>
            </a:pPr>
            <a:r>
              <a:rPr lang="en-US" dirty="0"/>
              <a:t>Medicare becomes your primary coverage, and the State Medical Plan becomes secondary</a:t>
            </a:r>
          </a:p>
          <a:p>
            <a:pPr marL="342900" indent="-342900">
              <a:buFont typeface="Arial" panose="020B0604020202020204" pitchFamily="34" charset="0"/>
              <a:buChar char="•"/>
            </a:pPr>
            <a:endParaRPr lang="en-US" u="sng" dirty="0"/>
          </a:p>
          <a:p>
            <a:pPr marL="342900" indent="-342900">
              <a:buFont typeface="Arial" panose="020B0604020202020204" pitchFamily="34" charset="0"/>
              <a:buChar char="•"/>
            </a:pPr>
            <a:r>
              <a:rPr lang="en-US" u="sng" dirty="0">
                <a:solidFill>
                  <a:srgbClr val="FF0000"/>
                </a:solidFill>
              </a:rPr>
              <a:t>AS A PHASED RETIREE YOU MUST ELECT MEDICARE PART B WHEN YOU TURN AGE 65</a:t>
            </a:r>
            <a:r>
              <a:rPr lang="en-US" dirty="0"/>
              <a:t>. Please contact Social Security to complete this enrollment. The closest Social Security Offices are located in Wilkesboro and Hickory</a:t>
            </a:r>
          </a:p>
          <a:p>
            <a:endParaRPr lang="en-US" dirty="0"/>
          </a:p>
          <a:p>
            <a:pPr marL="342900" indent="-342900">
              <a:buFont typeface="Arial" panose="020B0604020202020204" pitchFamily="34" charset="0"/>
              <a:buChar char="•"/>
            </a:pPr>
            <a:r>
              <a:rPr lang="en-US" u="sng" dirty="0"/>
              <a:t>YOU DO NOT NEED TO ELECT MEDICARE PART D </a:t>
            </a:r>
            <a:r>
              <a:rPr lang="en-US" dirty="0"/>
              <a:t>as the prescription drug benefits through the State Medical Plan are considered to be better than those offered by Medicare</a:t>
            </a:r>
          </a:p>
        </p:txBody>
      </p:sp>
      <p:sp>
        <p:nvSpPr>
          <p:cNvPr id="4" name="Date Placeholder 3"/>
          <p:cNvSpPr>
            <a:spLocks noGrp="1"/>
          </p:cNvSpPr>
          <p:nvPr>
            <p:ph type="dt" sz="half" idx="10"/>
          </p:nvPr>
        </p:nvSpPr>
        <p:spPr/>
        <p:txBody>
          <a:bodyPr/>
          <a:lstStyle/>
          <a:p>
            <a:fld id="{9544919C-F23F-4F99-9D85-579DBB22A3BB}" type="datetime1">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04510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artisticPastelsSmooth/>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1538" y="508342"/>
            <a:ext cx="8145262" cy="1018617"/>
          </a:xfrm>
        </p:spPr>
        <p:txBody>
          <a:bodyPr>
            <a:scene3d>
              <a:camera prst="orthographicFront"/>
              <a:lightRig rig="harsh" dir="t"/>
            </a:scene3d>
            <a:sp3d extrusionH="57150" prstMaterial="dkEdge">
              <a:bevelT w="38100" h="38100"/>
            </a:sp3d>
          </a:bodyPr>
          <a:lstStyle/>
          <a:p>
            <a:r>
              <a:rPr lang="en-US" dirty="0">
                <a:effectLst>
                  <a:outerShdw blurRad="50800" dist="38100" dir="2700000" algn="tl" rotWithShape="0">
                    <a:prstClr val="black">
                      <a:alpha val="40000"/>
                    </a:prstClr>
                  </a:outerShdw>
                </a:effectLst>
              </a:rPr>
              <a:t>Can I Begin Phased Retirement In January Instead of July?</a:t>
            </a:r>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No, unfortunately, you must enter Phased Retirement in July (beginning of the fiscal year)</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The reason is to align the academic needs of </a:t>
            </a:r>
            <a:r>
              <a:rPr lang="en-US" dirty="0" err="1"/>
              <a:t>AppState</a:t>
            </a:r>
            <a:r>
              <a:rPr lang="en-US" dirty="0"/>
              <a:t> and to ensure proper coverage for course loads</a:t>
            </a:r>
          </a:p>
        </p:txBody>
      </p:sp>
      <p:sp>
        <p:nvSpPr>
          <p:cNvPr id="4" name="Date Placeholder 3"/>
          <p:cNvSpPr>
            <a:spLocks noGrp="1"/>
          </p:cNvSpPr>
          <p:nvPr>
            <p:ph type="dt" sz="half" idx="10"/>
          </p:nvPr>
        </p:nvSpPr>
        <p:spPr/>
        <p:txBody>
          <a:bodyPr/>
          <a:lstStyle/>
          <a:p>
            <a:fld id="{26BBCBA3-3770-47E4-8752-D79C5277EE06}" type="datetime1">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pic>
        <p:nvPicPr>
          <p:cNvPr id="4098" name="Picture 2" descr="Image result for retirement circled on calendar">
            <a:extLst>
              <a:ext uri="{FF2B5EF4-FFF2-40B4-BE49-F238E27FC236}">
                <a16:creationId xmlns:a16="http://schemas.microsoft.com/office/drawing/2014/main" id="{A6C640B8-A7C1-4C25-B2E2-D4FFF768E1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8520" y="3595745"/>
            <a:ext cx="3701988" cy="208236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52372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artisticPastelsSmooth/>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165F8-AF47-42C8-BC47-2CAAF5776EE8}"/>
              </a:ext>
            </a:extLst>
          </p:cNvPr>
          <p:cNvSpPr>
            <a:spLocks noGrp="1"/>
          </p:cNvSpPr>
          <p:nvPr>
            <p:ph type="title"/>
          </p:nvPr>
        </p:nvSpPr>
        <p:spPr>
          <a:xfrm>
            <a:off x="457202" y="388738"/>
            <a:ext cx="8229598" cy="1120466"/>
          </a:xfrm>
          <a:effectLst/>
          <a:scene3d>
            <a:camera prst="orthographicFront"/>
            <a:lightRig rig="harsh" dir="t"/>
          </a:scene3d>
          <a:sp3d prstMaterial="dkEdge">
            <a:bevelT/>
          </a:sp3d>
        </p:spPr>
        <p:txBody>
          <a:bodyPr>
            <a:sp3d extrusionH="57150" prstMaterial="dkEdge">
              <a:bevelT w="38100" h="38100"/>
            </a:sp3d>
          </a:bodyPr>
          <a:lstStyle/>
          <a:p>
            <a:r>
              <a:rPr lang="en-US" dirty="0">
                <a:effectLst>
                  <a:outerShdw blurRad="50800" dist="38100" dir="2700000" algn="tl" rotWithShape="0">
                    <a:prstClr val="black">
                      <a:alpha val="40000"/>
                    </a:prstClr>
                  </a:outerShdw>
                </a:effectLst>
              </a:rPr>
              <a:t>What if I decide I want to fully retire </a:t>
            </a:r>
            <a:br>
              <a:rPr lang="en-US" dirty="0">
                <a:effectLst>
                  <a:outerShdw blurRad="50800" dist="38100" dir="2700000" algn="tl" rotWithShape="0">
                    <a:prstClr val="black">
                      <a:alpha val="40000"/>
                    </a:prstClr>
                  </a:outerShdw>
                </a:effectLst>
              </a:rPr>
            </a:br>
            <a:r>
              <a:rPr lang="en-US" dirty="0">
                <a:effectLst>
                  <a:outerShdw blurRad="50800" dist="38100" dir="2700000" algn="tl" rotWithShape="0">
                    <a:prstClr val="black">
                      <a:alpha val="40000"/>
                    </a:prstClr>
                  </a:outerShdw>
                </a:effectLst>
              </a:rPr>
              <a:t>after I begin Phased Retirement?</a:t>
            </a:r>
          </a:p>
        </p:txBody>
      </p:sp>
      <p:sp>
        <p:nvSpPr>
          <p:cNvPr id="3" name="Content Placeholder 2">
            <a:extLst>
              <a:ext uri="{FF2B5EF4-FFF2-40B4-BE49-F238E27FC236}">
                <a16:creationId xmlns:a16="http://schemas.microsoft.com/office/drawing/2014/main" id="{46900D9C-DC72-4FC1-B10E-C81E8441A54C}"/>
              </a:ext>
            </a:extLst>
          </p:cNvPr>
          <p:cNvSpPr>
            <a:spLocks noGrp="1"/>
          </p:cNvSpPr>
          <p:nvPr>
            <p:ph idx="1"/>
          </p:nvPr>
        </p:nvSpPr>
        <p:spPr/>
        <p:txBody>
          <a:bodyPr/>
          <a:lstStyle/>
          <a:p>
            <a:endParaRPr lang="en-US" dirty="0"/>
          </a:p>
          <a:p>
            <a:endParaRPr lang="en-US" dirty="0"/>
          </a:p>
          <a:p>
            <a:r>
              <a:rPr lang="en-US" dirty="0"/>
              <a:t>Since the program is voluntary, you can terminate the Agreement as long as all parties agree to terminate. However, you will not be reinstated to your faculty role prior to the effective date of the Agreement.</a:t>
            </a:r>
          </a:p>
        </p:txBody>
      </p:sp>
      <p:sp>
        <p:nvSpPr>
          <p:cNvPr id="4" name="Date Placeholder 3">
            <a:extLst>
              <a:ext uri="{FF2B5EF4-FFF2-40B4-BE49-F238E27FC236}">
                <a16:creationId xmlns:a16="http://schemas.microsoft.com/office/drawing/2014/main" id="{18E6AC66-C775-48E0-ADEB-98096B9154E1}"/>
              </a:ext>
            </a:extLst>
          </p:cNvPr>
          <p:cNvSpPr>
            <a:spLocks noGrp="1"/>
          </p:cNvSpPr>
          <p:nvPr>
            <p:ph type="dt" sz="half" idx="10"/>
          </p:nvPr>
        </p:nvSpPr>
        <p:spPr/>
        <p:txBody>
          <a:bodyPr/>
          <a:lstStyle/>
          <a:p>
            <a:fld id="{A6DB11E2-06D9-4788-9775-2C999299A923}" type="datetime1">
              <a:rPr lang="en-US" smtClean="0"/>
              <a:t>10/22/2024</a:t>
            </a:fld>
            <a:endParaRPr lang="en-US"/>
          </a:p>
        </p:txBody>
      </p:sp>
      <p:sp>
        <p:nvSpPr>
          <p:cNvPr id="5" name="Footer Placeholder 4">
            <a:extLst>
              <a:ext uri="{FF2B5EF4-FFF2-40B4-BE49-F238E27FC236}">
                <a16:creationId xmlns:a16="http://schemas.microsoft.com/office/drawing/2014/main" id="{11579BC3-6021-4534-9771-89F3A6ECF69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08772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artisticPastelsSmooth/>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F7310-C494-48EC-9E7D-346205C7D66D}"/>
              </a:ext>
            </a:extLst>
          </p:cNvPr>
          <p:cNvSpPr>
            <a:spLocks noGrp="1"/>
          </p:cNvSpPr>
          <p:nvPr>
            <p:ph type="title"/>
          </p:nvPr>
        </p:nvSpPr>
        <p:spPr>
          <a:effectLst/>
          <a:scene3d>
            <a:camera prst="orthographicFront"/>
            <a:lightRig rig="harsh" dir="t"/>
          </a:scene3d>
          <a:sp3d prstMaterial="dkEdge">
            <a:bevelT/>
          </a:sp3d>
        </p:spPr>
        <p:txBody>
          <a:bodyPr>
            <a:sp3d extrusionH="57150" prstMaterial="dkEdge">
              <a:bevelT w="38100" h="38100"/>
            </a:sp3d>
          </a:bodyPr>
          <a:lstStyle/>
          <a:p>
            <a:r>
              <a:rPr lang="en-US" dirty="0">
                <a:effectLst>
                  <a:outerShdw blurRad="50800" dist="38100" dir="2700000" algn="tl" rotWithShape="0">
                    <a:prstClr val="black">
                      <a:alpha val="40000"/>
                    </a:prstClr>
                  </a:outerShdw>
                </a:effectLst>
              </a:rPr>
              <a:t>Where can I find more </a:t>
            </a:r>
            <a:br>
              <a:rPr lang="en-US" dirty="0">
                <a:effectLst>
                  <a:outerShdw blurRad="50800" dist="38100" dir="2700000" algn="tl" rotWithShape="0">
                    <a:prstClr val="black">
                      <a:alpha val="40000"/>
                    </a:prstClr>
                  </a:outerShdw>
                </a:effectLst>
              </a:rPr>
            </a:br>
            <a:r>
              <a:rPr lang="en-US" dirty="0">
                <a:effectLst>
                  <a:outerShdw blurRad="50800" dist="38100" dir="2700000" algn="tl" rotWithShape="0">
                    <a:prstClr val="black">
                      <a:alpha val="40000"/>
                    </a:prstClr>
                  </a:outerShdw>
                </a:effectLst>
              </a:rPr>
              <a:t>information and forms?</a:t>
            </a:r>
          </a:p>
        </p:txBody>
      </p:sp>
      <p:sp>
        <p:nvSpPr>
          <p:cNvPr id="3" name="Content Placeholder 2">
            <a:extLst>
              <a:ext uri="{FF2B5EF4-FFF2-40B4-BE49-F238E27FC236}">
                <a16:creationId xmlns:a16="http://schemas.microsoft.com/office/drawing/2014/main" id="{FEE6662F-E876-407D-BA2F-175E4A5A8C14}"/>
              </a:ext>
            </a:extLst>
          </p:cNvPr>
          <p:cNvSpPr>
            <a:spLocks noGrp="1"/>
          </p:cNvSpPr>
          <p:nvPr>
            <p:ph idx="1"/>
          </p:nvPr>
        </p:nvSpPr>
        <p:spPr/>
        <p:txBody>
          <a:bodyPr/>
          <a:lstStyle/>
          <a:p>
            <a:pPr marL="342900" indent="-342900">
              <a:buFont typeface="Arial" panose="020B0604020202020204" pitchFamily="34" charset="0"/>
              <a:buChar char="•"/>
            </a:pPr>
            <a:r>
              <a:rPr lang="en-US" dirty="0"/>
              <a:t>Refer to HR’s website below</a:t>
            </a:r>
          </a:p>
          <a:p>
            <a:pPr algn="ctr"/>
            <a:r>
              <a:rPr lang="en-US" dirty="0">
                <a:hlinkClick r:id="rId5"/>
              </a:rPr>
              <a:t>https://hr.appstate.edu/hr-services/benefits/phased-retirement</a:t>
            </a:r>
            <a:endParaRPr lang="en-US" dirty="0"/>
          </a:p>
          <a:p>
            <a:pPr algn="ctr"/>
            <a:endParaRPr lang="en-US" dirty="0"/>
          </a:p>
          <a:p>
            <a:pPr algn="ctr"/>
            <a:endParaRPr lang="en-US" dirty="0"/>
          </a:p>
          <a:p>
            <a:pPr algn="ctr"/>
            <a:endParaRPr lang="en-US" dirty="0"/>
          </a:p>
          <a:p>
            <a:pPr algn="ctr"/>
            <a:endParaRPr lang="en-US" dirty="0"/>
          </a:p>
          <a:p>
            <a:pPr algn="ct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You can also reference The Code and UNC Policy Manual, Chapter 300, section 300.7.2</a:t>
            </a:r>
          </a:p>
        </p:txBody>
      </p:sp>
      <p:sp>
        <p:nvSpPr>
          <p:cNvPr id="4" name="Date Placeholder 3">
            <a:extLst>
              <a:ext uri="{FF2B5EF4-FFF2-40B4-BE49-F238E27FC236}">
                <a16:creationId xmlns:a16="http://schemas.microsoft.com/office/drawing/2014/main" id="{DF608621-AABF-47E4-BE99-62091299697B}"/>
              </a:ext>
            </a:extLst>
          </p:cNvPr>
          <p:cNvSpPr>
            <a:spLocks noGrp="1"/>
          </p:cNvSpPr>
          <p:nvPr>
            <p:ph type="dt" sz="half" idx="10"/>
          </p:nvPr>
        </p:nvSpPr>
        <p:spPr/>
        <p:txBody>
          <a:bodyPr/>
          <a:lstStyle/>
          <a:p>
            <a:fld id="{B50FEADD-FF34-4A1D-A84C-B17EC6B0B2DC}" type="datetime1">
              <a:rPr lang="en-US" smtClean="0"/>
              <a:t>10/22/2024</a:t>
            </a:fld>
            <a:endParaRPr lang="en-US"/>
          </a:p>
        </p:txBody>
      </p:sp>
      <p:sp>
        <p:nvSpPr>
          <p:cNvPr id="5" name="Footer Placeholder 4">
            <a:extLst>
              <a:ext uri="{FF2B5EF4-FFF2-40B4-BE49-F238E27FC236}">
                <a16:creationId xmlns:a16="http://schemas.microsoft.com/office/drawing/2014/main" id="{48BF256B-74A4-4906-825C-DF0F49294448}"/>
              </a:ext>
            </a:extLst>
          </p:cNvPr>
          <p:cNvSpPr>
            <a:spLocks noGrp="1"/>
          </p:cNvSpPr>
          <p:nvPr>
            <p:ph type="ftr" sz="quarter" idx="11"/>
          </p:nvPr>
        </p:nvSpPr>
        <p:spPr/>
        <p:txBody>
          <a:bodyPr/>
          <a:lstStyle/>
          <a:p>
            <a:endParaRPr lang="en-US"/>
          </a:p>
        </p:txBody>
      </p:sp>
      <p:pic>
        <p:nvPicPr>
          <p:cNvPr id="7" name="Picture 6">
            <a:extLst>
              <a:ext uri="{FF2B5EF4-FFF2-40B4-BE49-F238E27FC236}">
                <a16:creationId xmlns:a16="http://schemas.microsoft.com/office/drawing/2014/main" id="{1CBA8D25-F0CC-4188-8867-AA6305837BDF}"/>
              </a:ext>
            </a:extLst>
          </p:cNvPr>
          <p:cNvPicPr>
            <a:picLocks noChangeAspect="1"/>
          </p:cNvPicPr>
          <p:nvPr/>
        </p:nvPicPr>
        <p:blipFill>
          <a:blip r:embed="rId6"/>
          <a:stretch>
            <a:fillRect/>
          </a:stretch>
        </p:blipFill>
        <p:spPr>
          <a:xfrm>
            <a:off x="1796998" y="2451637"/>
            <a:ext cx="4906718" cy="2375038"/>
          </a:xfrm>
          <a:prstGeom prst="rect">
            <a:avLst/>
          </a:prstGeom>
        </p:spPr>
      </p:pic>
    </p:spTree>
    <p:extLst>
      <p:ext uri="{BB962C8B-B14F-4D97-AF65-F5344CB8AC3E}">
        <p14:creationId xmlns:p14="http://schemas.microsoft.com/office/powerpoint/2010/main" val="38812120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artisticPastelsSmooth/>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4796F-85AC-48E9-9B8C-2BB5C35A1562}"/>
              </a:ext>
            </a:extLst>
          </p:cNvPr>
          <p:cNvSpPr>
            <a:spLocks noGrp="1"/>
          </p:cNvSpPr>
          <p:nvPr>
            <p:ph type="title"/>
          </p:nvPr>
        </p:nvSpPr>
        <p:spPr>
          <a:xfrm>
            <a:off x="457200" y="388737"/>
            <a:ext cx="8229600" cy="2878245"/>
          </a:xfrm>
          <a:effectLst/>
          <a:scene3d>
            <a:camera prst="orthographicFront"/>
            <a:lightRig rig="harsh" dir="t"/>
          </a:scene3d>
          <a:sp3d prstMaterial="dkEdge">
            <a:bevelT/>
          </a:sp3d>
        </p:spPr>
        <p:txBody>
          <a:bodyPr>
            <a:sp3d extrusionH="57150" prstMaterial="dkEdge">
              <a:bevelT w="38100" h="38100"/>
            </a:sp3d>
          </a:bodyPr>
          <a:lstStyle/>
          <a:p>
            <a:r>
              <a:rPr lang="en-US" dirty="0">
                <a:effectLst>
                  <a:outerShdw blurRad="50800" dist="38100" dir="2700000" algn="tl" rotWithShape="0">
                    <a:prstClr val="black">
                      <a:alpha val="40000"/>
                    </a:prstClr>
                  </a:outerShdw>
                </a:effectLst>
              </a:rPr>
              <a:t>I plan to apply for tenure in this academic year and am 63 years old with 9 years experience. </a:t>
            </a:r>
            <a:br>
              <a:rPr lang="en-US" dirty="0">
                <a:effectLst>
                  <a:outerShdw blurRad="50800" dist="38100" dir="2700000" algn="tl" rotWithShape="0">
                    <a:prstClr val="black">
                      <a:alpha val="40000"/>
                    </a:prstClr>
                  </a:outerShdw>
                </a:effectLst>
              </a:rPr>
            </a:br>
            <a:r>
              <a:rPr lang="en-US" dirty="0">
                <a:effectLst>
                  <a:outerShdw blurRad="50800" dist="38100" dir="2700000" algn="tl" rotWithShape="0">
                    <a:prstClr val="black">
                      <a:alpha val="40000"/>
                    </a:prstClr>
                  </a:outerShdw>
                </a:effectLst>
              </a:rPr>
              <a:t> </a:t>
            </a:r>
            <a:br>
              <a:rPr lang="en-US" dirty="0">
                <a:effectLst>
                  <a:outerShdw blurRad="50800" dist="38100" dir="2700000" algn="tl" rotWithShape="0">
                    <a:prstClr val="black">
                      <a:alpha val="40000"/>
                    </a:prstClr>
                  </a:outerShdw>
                </a:effectLst>
              </a:rPr>
            </a:br>
            <a:r>
              <a:rPr lang="en-US" dirty="0">
                <a:effectLst>
                  <a:outerShdw blurRad="50800" dist="38100" dir="2700000" algn="tl" rotWithShape="0">
                    <a:prstClr val="black">
                      <a:alpha val="40000"/>
                    </a:prstClr>
                  </a:outerShdw>
                </a:effectLst>
              </a:rPr>
              <a:t>Can I elect to take Phased Retirement?</a:t>
            </a:r>
            <a:br>
              <a:rPr lang="en-US" dirty="0"/>
            </a:br>
            <a:endParaRPr lang="en-US" dirty="0"/>
          </a:p>
        </p:txBody>
      </p:sp>
      <p:sp>
        <p:nvSpPr>
          <p:cNvPr id="3" name="Content Placeholder 2">
            <a:extLst>
              <a:ext uri="{FF2B5EF4-FFF2-40B4-BE49-F238E27FC236}">
                <a16:creationId xmlns:a16="http://schemas.microsoft.com/office/drawing/2014/main" id="{4D99878B-0481-4237-9624-D4ABE892EBF6}"/>
              </a:ext>
            </a:extLst>
          </p:cNvPr>
          <p:cNvSpPr>
            <a:spLocks noGrp="1"/>
          </p:cNvSpPr>
          <p:nvPr>
            <p:ph idx="1"/>
          </p:nvPr>
        </p:nvSpPr>
        <p:spPr>
          <a:xfrm>
            <a:off x="457200" y="3266983"/>
            <a:ext cx="8229600" cy="2411130"/>
          </a:xfrm>
        </p:spPr>
        <p:txBody>
          <a:bodyPr/>
          <a:lstStyle/>
          <a:p>
            <a:r>
              <a:rPr lang="en-US" dirty="0"/>
              <a:t>No.  Only tenured faculty are eligible for Phased Retirement.  Since the faculty member is not tenured at the time of application (Fall semester 2024), they would not be eligible in this academic year.  However, if the faculty member attains tenure during the 2024-2025 academic year (to take effect July 1, 2025), they can apply for Phased Retirement during Fall semester 2025 for an effective date of July 1, 2026.</a:t>
            </a:r>
          </a:p>
        </p:txBody>
      </p:sp>
      <p:sp>
        <p:nvSpPr>
          <p:cNvPr id="4" name="Date Placeholder 3">
            <a:extLst>
              <a:ext uri="{FF2B5EF4-FFF2-40B4-BE49-F238E27FC236}">
                <a16:creationId xmlns:a16="http://schemas.microsoft.com/office/drawing/2014/main" id="{262CB588-1616-46D4-9978-337190D99B84}"/>
              </a:ext>
            </a:extLst>
          </p:cNvPr>
          <p:cNvSpPr>
            <a:spLocks noGrp="1"/>
          </p:cNvSpPr>
          <p:nvPr>
            <p:ph type="dt" sz="half" idx="10"/>
          </p:nvPr>
        </p:nvSpPr>
        <p:spPr/>
        <p:txBody>
          <a:bodyPr/>
          <a:lstStyle/>
          <a:p>
            <a:fld id="{C0F72FF9-4EF5-4EF8-828E-74B4AFF86772}" type="datetime1">
              <a:rPr lang="en-US" smtClean="0"/>
              <a:t>10/22/2024</a:t>
            </a:fld>
            <a:endParaRPr lang="en-US"/>
          </a:p>
        </p:txBody>
      </p:sp>
      <p:sp>
        <p:nvSpPr>
          <p:cNvPr id="5" name="Footer Placeholder 4">
            <a:extLst>
              <a:ext uri="{FF2B5EF4-FFF2-40B4-BE49-F238E27FC236}">
                <a16:creationId xmlns:a16="http://schemas.microsoft.com/office/drawing/2014/main" id="{E0E08C08-0B4E-4770-862C-3A2006F0DF62}"/>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848461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6">
                <a:shade val="45000"/>
                <a:satMod val="135000"/>
              </a:schemeClr>
              <a:prstClr val="white"/>
            </a:duotone>
            <a:extLst>
              <a:ext uri="{BEBA8EAE-BF5A-486C-A8C5-ECC9F3942E4B}">
                <a14:imgProps xmlns:a14="http://schemas.microsoft.com/office/drawing/2010/main">
                  <a14:imgLayer r:embed="rId4">
                    <a14:imgEffect>
                      <a14:colorTemperature colorTemp="11200"/>
                    </a14:imgEffect>
                  </a14:imgLayer>
                </a14:imgProps>
              </a:ext>
            </a:extLst>
          </a:blip>
          <a:srcRect/>
          <a:stretch>
            <a:fillRect l="-6000" r="-6000"/>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6D69AD7-256C-4ED3-8F3E-98B80773A596}"/>
              </a:ext>
            </a:extLst>
          </p:cNvPr>
          <p:cNvSpPr>
            <a:spLocks noGrp="1"/>
          </p:cNvSpPr>
          <p:nvPr>
            <p:ph type="title"/>
          </p:nvPr>
        </p:nvSpPr>
        <p:spPr>
          <a:xfrm>
            <a:off x="457200" y="2148396"/>
            <a:ext cx="8229600" cy="2485748"/>
          </a:xfrm>
          <a:effectLst>
            <a:outerShdw blurRad="50800" dist="38100" dir="2700000" algn="tl" rotWithShape="0">
              <a:prstClr val="black">
                <a:alpha val="40000"/>
              </a:prstClr>
            </a:outerShdw>
          </a:effectLst>
          <a:scene3d>
            <a:camera prst="orthographicFront"/>
            <a:lightRig rig="harsh" dir="t"/>
          </a:scene3d>
          <a:sp3d prstMaterial="dkEdge">
            <a:bevelT/>
          </a:sp3d>
        </p:spPr>
        <p:txBody>
          <a:bodyPr>
            <a:scene3d>
              <a:camera prst="orthographicFront"/>
              <a:lightRig rig="harsh" dir="t"/>
            </a:scene3d>
            <a:sp3d extrusionH="57150" prstMaterial="dkEdge">
              <a:bevelT w="38100" h="38100"/>
            </a:sp3d>
          </a:bodyPr>
          <a:lstStyle/>
          <a:p>
            <a:pPr algn="ctr"/>
            <a:r>
              <a:rPr lang="en-US" sz="4000" dirty="0">
                <a:solidFill>
                  <a:schemeClr val="tx1"/>
                </a:solidFill>
              </a:rPr>
              <a:t>Questions ???</a:t>
            </a:r>
          </a:p>
        </p:txBody>
      </p:sp>
      <p:sp>
        <p:nvSpPr>
          <p:cNvPr id="4" name="Date Placeholder 3">
            <a:extLst>
              <a:ext uri="{FF2B5EF4-FFF2-40B4-BE49-F238E27FC236}">
                <a16:creationId xmlns:a16="http://schemas.microsoft.com/office/drawing/2014/main" id="{40E3D534-B5D2-4749-9BA3-DCC54503E6C3}"/>
              </a:ext>
            </a:extLst>
          </p:cNvPr>
          <p:cNvSpPr>
            <a:spLocks noGrp="1"/>
          </p:cNvSpPr>
          <p:nvPr>
            <p:ph type="dt" sz="half" idx="10"/>
          </p:nvPr>
        </p:nvSpPr>
        <p:spPr/>
        <p:txBody>
          <a:bodyPr/>
          <a:lstStyle/>
          <a:p>
            <a:fld id="{F07C408F-A5AF-4144-9745-147A84E6CDCC}" type="datetime1">
              <a:rPr lang="en-US" smtClean="0"/>
              <a:t>10/22/2024</a:t>
            </a:fld>
            <a:endParaRPr lang="en-US"/>
          </a:p>
        </p:txBody>
      </p:sp>
      <p:sp>
        <p:nvSpPr>
          <p:cNvPr id="2" name="Footer Placeholder 1">
            <a:extLst>
              <a:ext uri="{FF2B5EF4-FFF2-40B4-BE49-F238E27FC236}">
                <a16:creationId xmlns:a16="http://schemas.microsoft.com/office/drawing/2014/main" id="{5B568C80-3409-4265-B27E-48A70B4C7465}"/>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861848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CD0568-8CDC-497E-9452-5D6A33D739D5}"/>
              </a:ext>
            </a:extLst>
          </p:cNvPr>
          <p:cNvSpPr>
            <a:spLocks noGrp="1"/>
          </p:cNvSpPr>
          <p:nvPr>
            <p:ph type="title"/>
          </p:nvPr>
        </p:nvSpPr>
        <p:spPr>
          <a:xfrm>
            <a:off x="457201" y="438013"/>
            <a:ext cx="8229600" cy="1028899"/>
          </a:xfrm>
        </p:spPr>
        <p:txBody>
          <a:bodyPr>
            <a:scene3d>
              <a:camera prst="orthographicFront"/>
              <a:lightRig rig="harsh" dir="t"/>
            </a:scene3d>
            <a:sp3d extrusionH="57150" prstMaterial="dkEdge">
              <a:bevelT w="38100" h="38100"/>
            </a:sp3d>
          </a:bodyPr>
          <a:lstStyle/>
          <a:p>
            <a:pPr algn="ctr"/>
            <a:r>
              <a:rPr lang="en-US" sz="6600" dirty="0">
                <a:effectLst>
                  <a:outerShdw blurRad="50800" dir="2700000" algn="tl" rotWithShape="0">
                    <a:prstClr val="black">
                      <a:alpha val="40000"/>
                    </a:prstClr>
                  </a:outerShdw>
                </a:effectLst>
              </a:rPr>
              <a:t>Thank You!</a:t>
            </a:r>
          </a:p>
        </p:txBody>
      </p:sp>
      <p:sp>
        <p:nvSpPr>
          <p:cNvPr id="3" name="Date Placeholder 2">
            <a:extLst>
              <a:ext uri="{FF2B5EF4-FFF2-40B4-BE49-F238E27FC236}">
                <a16:creationId xmlns:a16="http://schemas.microsoft.com/office/drawing/2014/main" id="{6DACC4EE-2B9E-4945-AB09-989B77878027}"/>
              </a:ext>
            </a:extLst>
          </p:cNvPr>
          <p:cNvSpPr>
            <a:spLocks noGrp="1"/>
          </p:cNvSpPr>
          <p:nvPr>
            <p:ph type="dt" sz="half" idx="10"/>
          </p:nvPr>
        </p:nvSpPr>
        <p:spPr/>
        <p:txBody>
          <a:bodyPr/>
          <a:lstStyle/>
          <a:p>
            <a:fld id="{266443EC-D087-4851-B85E-97DD1FDCE30C}" type="datetime1">
              <a:rPr lang="en-US" smtClean="0"/>
              <a:t>10/22/2024</a:t>
            </a:fld>
            <a:endParaRPr lang="en-US"/>
          </a:p>
        </p:txBody>
      </p:sp>
      <p:sp>
        <p:nvSpPr>
          <p:cNvPr id="4" name="Footer Placeholder 3">
            <a:extLst>
              <a:ext uri="{FF2B5EF4-FFF2-40B4-BE49-F238E27FC236}">
                <a16:creationId xmlns:a16="http://schemas.microsoft.com/office/drawing/2014/main" id="{B73CE6CA-D084-4F72-9467-DBC4B1D5D87F}"/>
              </a:ext>
            </a:extLst>
          </p:cNvPr>
          <p:cNvSpPr>
            <a:spLocks noGrp="1"/>
          </p:cNvSpPr>
          <p:nvPr>
            <p:ph type="ftr" sz="quarter" idx="11"/>
          </p:nvPr>
        </p:nvSpPr>
        <p:spPr/>
        <p:txBody>
          <a:bodyPr/>
          <a:lstStyle/>
          <a:p>
            <a:endParaRPr lang="en-US"/>
          </a:p>
        </p:txBody>
      </p:sp>
      <p:pic>
        <p:nvPicPr>
          <p:cNvPr id="5122" name="Picture 2" descr="Image result for retirement">
            <a:extLst>
              <a:ext uri="{FF2B5EF4-FFF2-40B4-BE49-F238E27FC236}">
                <a16:creationId xmlns:a16="http://schemas.microsoft.com/office/drawing/2014/main" id="{AFA28C21-0B0F-4E46-B46D-1012615887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350" y="1651986"/>
            <a:ext cx="5829300" cy="39624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39384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artisticPastelsSmooth/>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effectLst/>
        </p:spPr>
        <p:txBody>
          <a:bodyPr>
            <a:scene3d>
              <a:camera prst="orthographicFront"/>
              <a:lightRig rig="harsh" dir="t"/>
            </a:scene3d>
            <a:sp3d extrusionH="57150" prstMaterial="dkEdge">
              <a:bevelT w="38100" h="38100"/>
            </a:sp3d>
          </a:bodyPr>
          <a:lstStyle/>
          <a:p>
            <a:r>
              <a:rPr lang="en-US" dirty="0">
                <a:effectLst>
                  <a:outerShdw blurRad="50800" dist="38100" dir="2700000" algn="tl" rotWithShape="0">
                    <a:prstClr val="black">
                      <a:alpha val="40000"/>
                    </a:prstClr>
                  </a:outerShdw>
                </a:effectLst>
              </a:rPr>
              <a:t>Who is Eligible?</a:t>
            </a:r>
          </a:p>
        </p:txBody>
      </p:sp>
      <p:sp>
        <p:nvSpPr>
          <p:cNvPr id="3" name="Content Placeholder 2"/>
          <p:cNvSpPr>
            <a:spLocks noGrp="1"/>
          </p:cNvSpPr>
          <p:nvPr>
            <p:ph idx="1"/>
          </p:nvPr>
        </p:nvSpPr>
        <p:spPr/>
        <p:txBody>
          <a:bodyPr>
            <a:normAutofit/>
          </a:bodyPr>
          <a:lstStyle/>
          <a:p>
            <a:pPr marL="457200" indent="-457200">
              <a:lnSpc>
                <a:spcPct val="150000"/>
              </a:lnSpc>
              <a:buFont typeface="Arial" panose="020B0604020202020204" pitchFamily="34" charset="0"/>
              <a:buChar char="•"/>
            </a:pPr>
            <a:r>
              <a:rPr lang="en-US" dirty="0"/>
              <a:t>Full-time tenured faculty members at the time of application.  </a:t>
            </a:r>
          </a:p>
          <a:p>
            <a:pPr marL="457200" indent="-457200">
              <a:buFont typeface="Arial" panose="020B0604020202020204" pitchFamily="34" charset="0"/>
              <a:buChar char="•"/>
            </a:pPr>
            <a:r>
              <a:rPr lang="en-US" dirty="0"/>
              <a:t>At least five years of full-time service at </a:t>
            </a:r>
            <a:r>
              <a:rPr lang="en-US" dirty="0" err="1"/>
              <a:t>AppState</a:t>
            </a:r>
            <a:r>
              <a:rPr lang="en-US" dirty="0"/>
              <a:t>.</a:t>
            </a:r>
          </a:p>
          <a:p>
            <a:pPr marL="457200" indent="-457200">
              <a:buFont typeface="Arial" panose="020B0604020202020204" pitchFamily="34" charset="0"/>
              <a:buChar char="•"/>
            </a:pPr>
            <a:r>
              <a:rPr lang="en-US" dirty="0"/>
              <a:t>Eligible to receive retirement benefits through either TSERS or the ORP </a:t>
            </a:r>
            <a:r>
              <a:rPr lang="en-US" u="sng" dirty="0"/>
              <a:t>and</a:t>
            </a:r>
          </a:p>
          <a:p>
            <a:pPr marL="1200150" lvl="1" indent="-457200">
              <a:buFont typeface="Arial" panose="020B0604020202020204" pitchFamily="34" charset="0"/>
              <a:buChar char="•"/>
            </a:pPr>
            <a:r>
              <a:rPr lang="en-US" dirty="0"/>
              <a:t>62 years or older (TSERS); or</a:t>
            </a:r>
          </a:p>
          <a:p>
            <a:pPr marL="1200150" lvl="1" indent="-457200">
              <a:buFont typeface="Arial" panose="020B0604020202020204" pitchFamily="34" charset="0"/>
              <a:buChar char="•"/>
            </a:pPr>
            <a:r>
              <a:rPr lang="en-US" dirty="0"/>
              <a:t>59 ½ or older (ORP)</a:t>
            </a:r>
          </a:p>
          <a:p>
            <a:pPr marL="457200" indent="-457200">
              <a:buFont typeface="Arial" panose="020B0604020202020204" pitchFamily="34" charset="0"/>
              <a:buChar char="•"/>
            </a:pPr>
            <a:r>
              <a:rPr lang="en-US" dirty="0"/>
              <a:t>Applicant's age and service longevity confirmed as of August 1 following submission of an application for participation.   For this year, it is August 1, 2025.</a:t>
            </a:r>
          </a:p>
        </p:txBody>
      </p:sp>
      <p:sp>
        <p:nvSpPr>
          <p:cNvPr id="4" name="Date Placeholder 3"/>
          <p:cNvSpPr>
            <a:spLocks noGrp="1"/>
          </p:cNvSpPr>
          <p:nvPr>
            <p:ph type="dt" sz="half" idx="10"/>
          </p:nvPr>
        </p:nvSpPr>
        <p:spPr/>
        <p:txBody>
          <a:bodyPr/>
          <a:lstStyle/>
          <a:p>
            <a:fld id="{790962AD-BABC-4C94-BE1D-E84E0C0E9072}" type="datetime1">
              <a:rPr lang="en-US" smtClean="0"/>
              <a:t>10/22/2024</a:t>
            </a:fld>
            <a:endParaRPr lang="en-US"/>
          </a:p>
        </p:txBody>
      </p:sp>
      <p:sp>
        <p:nvSpPr>
          <p:cNvPr id="5" name="Footer Placeholder 4">
            <a:extLst>
              <a:ext uri="{FF2B5EF4-FFF2-40B4-BE49-F238E27FC236}">
                <a16:creationId xmlns:a16="http://schemas.microsoft.com/office/drawing/2014/main" id="{556F84AA-E1F6-40BD-800F-D39C20BE16F9}"/>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1183180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artisticPastelsSmooth/>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CEEAC-373E-45DC-83FE-AE224F2305B0}"/>
              </a:ext>
            </a:extLst>
          </p:cNvPr>
          <p:cNvSpPr>
            <a:spLocks noGrp="1"/>
          </p:cNvSpPr>
          <p:nvPr>
            <p:ph type="title"/>
          </p:nvPr>
        </p:nvSpPr>
        <p:spPr/>
        <p:txBody>
          <a:bodyPr>
            <a:scene3d>
              <a:camera prst="orthographicFront"/>
              <a:lightRig rig="harsh" dir="t"/>
            </a:scene3d>
            <a:sp3d extrusionH="57150" prstMaterial="dkEdge">
              <a:bevelT w="38100" h="38100"/>
            </a:sp3d>
          </a:bodyPr>
          <a:lstStyle/>
          <a:p>
            <a:r>
              <a:rPr lang="en-US" dirty="0">
                <a:effectLst>
                  <a:outerShdw blurRad="50800" dist="38100" dir="2700000" algn="tl" rotWithShape="0">
                    <a:prstClr val="black">
                      <a:alpha val="40000"/>
                    </a:prstClr>
                  </a:outerShdw>
                </a:effectLst>
              </a:rPr>
              <a:t>Who is NOT Eligible?</a:t>
            </a:r>
          </a:p>
        </p:txBody>
      </p:sp>
      <p:sp>
        <p:nvSpPr>
          <p:cNvPr id="3" name="Content Placeholder 2">
            <a:extLst>
              <a:ext uri="{FF2B5EF4-FFF2-40B4-BE49-F238E27FC236}">
                <a16:creationId xmlns:a16="http://schemas.microsoft.com/office/drawing/2014/main" id="{E299BF1C-1791-4024-B3C9-282CB4D13964}"/>
              </a:ext>
            </a:extLst>
          </p:cNvPr>
          <p:cNvSpPr>
            <a:spLocks noGrp="1"/>
          </p:cNvSpPr>
          <p:nvPr>
            <p:ph idx="1"/>
          </p:nvPr>
        </p:nvSpPr>
        <p:spPr>
          <a:xfrm>
            <a:off x="457200" y="1600200"/>
            <a:ext cx="8229600" cy="4077913"/>
          </a:xfrm>
        </p:spPr>
        <p:txBody>
          <a:bodyPr>
            <a:normAutofit/>
          </a:bodyPr>
          <a:lstStyle/>
          <a:p>
            <a:pPr marL="342900" indent="-342900">
              <a:lnSpc>
                <a:spcPct val="200000"/>
              </a:lnSpc>
              <a:buFont typeface="Arial" panose="020B0604020202020204" pitchFamily="34" charset="0"/>
              <a:buChar char="•"/>
            </a:pPr>
            <a:r>
              <a:rPr lang="en-US" dirty="0"/>
              <a:t>Non-tenure track faculty</a:t>
            </a:r>
          </a:p>
          <a:p>
            <a:pPr marL="342900" indent="-342900">
              <a:buFont typeface="Arial" panose="020B0604020202020204" pitchFamily="34" charset="0"/>
              <a:buChar char="•"/>
            </a:pPr>
            <a:r>
              <a:rPr lang="en-US" dirty="0"/>
              <a:t>Tenure track faculty who </a:t>
            </a:r>
            <a:br>
              <a:rPr lang="en-US" dirty="0"/>
            </a:br>
            <a:r>
              <a:rPr lang="en-US" dirty="0"/>
              <a:t>have not attained tenure </a:t>
            </a:r>
            <a:br>
              <a:rPr lang="en-US" dirty="0"/>
            </a:br>
            <a:r>
              <a:rPr lang="en-US" dirty="0"/>
              <a:t>as of the application date</a:t>
            </a:r>
            <a:br>
              <a:rPr lang="en-US" dirty="0"/>
            </a:br>
            <a:endParaRPr lang="en-US" dirty="0"/>
          </a:p>
          <a:p>
            <a:pPr marL="342900" indent="-342900">
              <a:buFont typeface="Arial" panose="020B0604020202020204" pitchFamily="34" charset="0"/>
              <a:buChar char="•"/>
            </a:pPr>
            <a:r>
              <a:rPr lang="en-US" dirty="0"/>
              <a:t>Faculty occupying </a:t>
            </a:r>
            <a:br>
              <a:rPr lang="en-US" dirty="0"/>
            </a:br>
            <a:r>
              <a:rPr lang="en-US" dirty="0"/>
              <a:t>administrative positions </a:t>
            </a:r>
            <a:br>
              <a:rPr lang="en-US" dirty="0"/>
            </a:br>
            <a:r>
              <a:rPr lang="en-US" dirty="0"/>
              <a:t>unless they vacate the </a:t>
            </a:r>
            <a:br>
              <a:rPr lang="en-US" dirty="0"/>
            </a:br>
            <a:r>
              <a:rPr lang="en-US" dirty="0"/>
              <a:t>administrative or </a:t>
            </a:r>
            <a:br>
              <a:rPr lang="en-US" dirty="0"/>
            </a:br>
            <a:r>
              <a:rPr lang="en-US" dirty="0"/>
              <a:t>staff position</a:t>
            </a:r>
          </a:p>
          <a:p>
            <a:pPr marL="342900" indent="-342900">
              <a:buFont typeface="Arial" panose="020B0604020202020204" pitchFamily="34" charset="0"/>
              <a:buChar char="•"/>
            </a:pPr>
            <a:endParaRPr lang="en-US" dirty="0"/>
          </a:p>
        </p:txBody>
      </p:sp>
      <p:sp>
        <p:nvSpPr>
          <p:cNvPr id="4" name="Date Placeholder 3">
            <a:extLst>
              <a:ext uri="{FF2B5EF4-FFF2-40B4-BE49-F238E27FC236}">
                <a16:creationId xmlns:a16="http://schemas.microsoft.com/office/drawing/2014/main" id="{38471663-7E6F-40B4-8254-F8ADACAB88E8}"/>
              </a:ext>
            </a:extLst>
          </p:cNvPr>
          <p:cNvSpPr>
            <a:spLocks noGrp="1"/>
          </p:cNvSpPr>
          <p:nvPr>
            <p:ph type="dt" sz="half" idx="10"/>
          </p:nvPr>
        </p:nvSpPr>
        <p:spPr/>
        <p:txBody>
          <a:bodyPr/>
          <a:lstStyle/>
          <a:p>
            <a:fld id="{5B77183B-8F04-44AF-955F-6775CEEF0590}" type="datetime1">
              <a:rPr lang="en-US" smtClean="0"/>
              <a:t>10/22/2024</a:t>
            </a:fld>
            <a:endParaRPr lang="en-US"/>
          </a:p>
        </p:txBody>
      </p:sp>
      <p:pic>
        <p:nvPicPr>
          <p:cNvPr id="1036" name="Picture 12" descr="Related image">
            <a:extLst>
              <a:ext uri="{FF2B5EF4-FFF2-40B4-BE49-F238E27FC236}">
                <a16:creationId xmlns:a16="http://schemas.microsoft.com/office/drawing/2014/main" id="{F4893147-188B-4CA8-80CE-461BA257BE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5006" y="2036454"/>
            <a:ext cx="4441794" cy="24291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Footer Placeholder 4">
            <a:extLst>
              <a:ext uri="{FF2B5EF4-FFF2-40B4-BE49-F238E27FC236}">
                <a16:creationId xmlns:a16="http://schemas.microsoft.com/office/drawing/2014/main" id="{C658E24D-4936-40E2-9A6E-5D312F0D653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961511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artisticPastelsSmooth/>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4F258-4FBE-40DB-9FE3-7F33B0BFD208}"/>
              </a:ext>
            </a:extLst>
          </p:cNvPr>
          <p:cNvSpPr>
            <a:spLocks noGrp="1"/>
          </p:cNvSpPr>
          <p:nvPr>
            <p:ph type="title"/>
          </p:nvPr>
        </p:nvSpPr>
        <p:spPr/>
        <p:txBody>
          <a:bodyPr>
            <a:scene3d>
              <a:camera prst="orthographicFront"/>
              <a:lightRig rig="harsh" dir="t"/>
            </a:scene3d>
            <a:sp3d extrusionH="57150" prstMaterial="dkEdge">
              <a:bevelT w="38100" h="38100"/>
            </a:sp3d>
          </a:bodyPr>
          <a:lstStyle/>
          <a:p>
            <a:r>
              <a:rPr lang="en-US" dirty="0">
                <a:effectLst>
                  <a:outerShdw blurRad="50800" dist="38100" dir="2700000" algn="tl" rotWithShape="0">
                    <a:prstClr val="black">
                      <a:alpha val="40000"/>
                    </a:prstClr>
                  </a:outerShdw>
                </a:effectLst>
              </a:rPr>
              <a:t>Eligibility Examples</a:t>
            </a:r>
          </a:p>
        </p:txBody>
      </p:sp>
      <p:sp>
        <p:nvSpPr>
          <p:cNvPr id="3" name="Content Placeholder 2">
            <a:extLst>
              <a:ext uri="{FF2B5EF4-FFF2-40B4-BE49-F238E27FC236}">
                <a16:creationId xmlns:a16="http://schemas.microsoft.com/office/drawing/2014/main" id="{3A728045-F74C-4798-91C8-C9A86F81B535}"/>
              </a:ext>
            </a:extLst>
          </p:cNvPr>
          <p:cNvSpPr>
            <a:spLocks noGrp="1"/>
          </p:cNvSpPr>
          <p:nvPr>
            <p:ph idx="1"/>
          </p:nvPr>
        </p:nvSpPr>
        <p:spPr>
          <a:xfrm>
            <a:off x="457201" y="1600200"/>
            <a:ext cx="8229600" cy="4077913"/>
          </a:xfrm>
        </p:spPr>
        <p:txBody>
          <a:bodyPr/>
          <a:lstStyle/>
          <a:p>
            <a:pPr marL="457200" indent="-457200">
              <a:buFont typeface="Arial" panose="020B0604020202020204" pitchFamily="34" charset="0"/>
              <a:buChar char="•"/>
            </a:pPr>
            <a:r>
              <a:rPr lang="en-US" dirty="0"/>
              <a:t>Tenured Associate Professor birthdate of July 31, 1963, and hire date of August 1, 2020</a:t>
            </a:r>
          </a:p>
          <a:p>
            <a:pPr marL="1200150" lvl="1" indent="-457200">
              <a:buFont typeface="Arial" panose="020B0604020202020204" pitchFamily="34" charset="0"/>
              <a:buChar char="•"/>
            </a:pPr>
            <a:r>
              <a:rPr lang="en-US" dirty="0"/>
              <a:t>Tenured faculty member</a:t>
            </a:r>
          </a:p>
          <a:p>
            <a:pPr marL="1200150" lvl="1" indent="-457200">
              <a:buFont typeface="Arial" panose="020B0604020202020204" pitchFamily="34" charset="0"/>
              <a:buChar char="•"/>
            </a:pPr>
            <a:r>
              <a:rPr lang="en-US" dirty="0"/>
              <a:t>As of 8/1/2025, age is 62 and years of service are 5</a:t>
            </a:r>
          </a:p>
          <a:p>
            <a:pPr marL="1200150" lvl="1" indent="-457200">
              <a:buFont typeface="Arial" panose="020B0604020202020204" pitchFamily="34" charset="0"/>
              <a:buChar char="•"/>
            </a:pPr>
            <a:r>
              <a:rPr lang="en-US" b="1" i="1" dirty="0"/>
              <a:t>Eligible under TSERS and ORP</a:t>
            </a:r>
          </a:p>
          <a:p>
            <a:pPr marL="1028700" lvl="1"/>
            <a:endParaRPr lang="en-US" b="1" dirty="0"/>
          </a:p>
          <a:p>
            <a:pPr marL="457200" indent="-457200">
              <a:buFont typeface="Arial" panose="020B0604020202020204" pitchFamily="34" charset="0"/>
              <a:buChar char="•"/>
            </a:pPr>
            <a:r>
              <a:rPr lang="en-US" dirty="0"/>
              <a:t>Assume same facts above except Associate Professor is non-tenured, but plans to apply for tenure during the 2024-2025 academic year</a:t>
            </a:r>
          </a:p>
          <a:p>
            <a:pPr marL="1200150" lvl="1" indent="-457200">
              <a:buFont typeface="Arial" panose="020B0604020202020204" pitchFamily="34" charset="0"/>
              <a:buChar char="•"/>
            </a:pPr>
            <a:r>
              <a:rPr lang="en-US" dirty="0"/>
              <a:t>Non-tenured at the time of application</a:t>
            </a:r>
          </a:p>
          <a:p>
            <a:pPr marL="1200150" lvl="1" indent="-457200">
              <a:buFont typeface="Arial" panose="020B0604020202020204" pitchFamily="34" charset="0"/>
              <a:buChar char="•"/>
            </a:pPr>
            <a:r>
              <a:rPr lang="en-US" dirty="0"/>
              <a:t>As of 8/1/2025, age is 62 and years of service are 5</a:t>
            </a:r>
          </a:p>
          <a:p>
            <a:pPr marL="1200150" lvl="1" indent="-457200">
              <a:buFont typeface="Arial" panose="020B0604020202020204" pitchFamily="34" charset="0"/>
              <a:buChar char="•"/>
            </a:pPr>
            <a:r>
              <a:rPr lang="en-US" b="1" i="1" dirty="0"/>
              <a:t>Not Eligible</a:t>
            </a:r>
          </a:p>
          <a:p>
            <a:pPr marL="1200150" lvl="1" indent="-457200">
              <a:buFont typeface="Arial" panose="020B0604020202020204" pitchFamily="34" charset="0"/>
              <a:buChar char="•"/>
            </a:pPr>
            <a:endParaRPr lang="en-US" dirty="0"/>
          </a:p>
          <a:p>
            <a:pPr marL="457200" indent="-457200">
              <a:buFont typeface="+mj-lt"/>
              <a:buAutoNum type="arabicPeriod"/>
            </a:pPr>
            <a:endParaRPr lang="en-US" dirty="0"/>
          </a:p>
          <a:p>
            <a:pPr marL="1200150" lvl="1" indent="-457200">
              <a:buFont typeface="Arial" panose="020B0604020202020204" pitchFamily="34" charset="0"/>
              <a:buChar char="•"/>
            </a:pPr>
            <a:endParaRPr lang="en-US" dirty="0"/>
          </a:p>
          <a:p>
            <a:endParaRPr lang="en-US" dirty="0"/>
          </a:p>
        </p:txBody>
      </p:sp>
      <p:sp>
        <p:nvSpPr>
          <p:cNvPr id="4" name="Date Placeholder 3">
            <a:extLst>
              <a:ext uri="{FF2B5EF4-FFF2-40B4-BE49-F238E27FC236}">
                <a16:creationId xmlns:a16="http://schemas.microsoft.com/office/drawing/2014/main" id="{E3763034-1F60-4A89-8046-8338D1A69553}"/>
              </a:ext>
            </a:extLst>
          </p:cNvPr>
          <p:cNvSpPr>
            <a:spLocks noGrp="1"/>
          </p:cNvSpPr>
          <p:nvPr>
            <p:ph type="dt" sz="half" idx="10"/>
          </p:nvPr>
        </p:nvSpPr>
        <p:spPr/>
        <p:txBody>
          <a:bodyPr/>
          <a:lstStyle/>
          <a:p>
            <a:fld id="{47B0F876-EFEA-44FD-A13F-102DC237A575}" type="datetime1">
              <a:rPr lang="en-US" smtClean="0"/>
              <a:t>10/22/2024</a:t>
            </a:fld>
            <a:endParaRPr lang="en-US"/>
          </a:p>
        </p:txBody>
      </p:sp>
      <p:sp>
        <p:nvSpPr>
          <p:cNvPr id="5" name="Footer Placeholder 4">
            <a:extLst>
              <a:ext uri="{FF2B5EF4-FFF2-40B4-BE49-F238E27FC236}">
                <a16:creationId xmlns:a16="http://schemas.microsoft.com/office/drawing/2014/main" id="{D81FD1DD-EFA8-4C17-9B03-5E570DA9B015}"/>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150538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barn(inVertical)">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barn(inVertical)">
                                      <p:cBhvr>
                                        <p:cTn id="4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artisticPastelsSmooth/>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6A8BA-4D78-4523-834F-B878B154A80D}"/>
              </a:ext>
            </a:extLst>
          </p:cNvPr>
          <p:cNvSpPr>
            <a:spLocks noGrp="1"/>
          </p:cNvSpPr>
          <p:nvPr>
            <p:ph type="title"/>
          </p:nvPr>
        </p:nvSpPr>
        <p:spPr/>
        <p:txBody>
          <a:bodyPr>
            <a:scene3d>
              <a:camera prst="orthographicFront"/>
              <a:lightRig rig="harsh" dir="t"/>
            </a:scene3d>
            <a:sp3d extrusionH="57150" prstMaterial="dkEdge">
              <a:bevelT w="38100" h="38100"/>
            </a:sp3d>
          </a:bodyPr>
          <a:lstStyle/>
          <a:p>
            <a:r>
              <a:rPr lang="en-US" dirty="0">
                <a:effectLst>
                  <a:outerShdw blurRad="50800" dist="38100" dir="2700000" algn="tl" rotWithShape="0">
                    <a:prstClr val="black">
                      <a:alpha val="40000"/>
                    </a:prstClr>
                  </a:outerShdw>
                </a:effectLst>
              </a:rPr>
              <a:t>Eligibility Examples (cont.)</a:t>
            </a:r>
          </a:p>
        </p:txBody>
      </p:sp>
      <p:sp>
        <p:nvSpPr>
          <p:cNvPr id="3" name="Content Placeholder 2">
            <a:extLst>
              <a:ext uri="{FF2B5EF4-FFF2-40B4-BE49-F238E27FC236}">
                <a16:creationId xmlns:a16="http://schemas.microsoft.com/office/drawing/2014/main" id="{9BE68FC3-A4A0-4F3E-A1B9-107A11C2B675}"/>
              </a:ext>
            </a:extLst>
          </p:cNvPr>
          <p:cNvSpPr>
            <a:spLocks noGrp="1"/>
          </p:cNvSpPr>
          <p:nvPr>
            <p:ph idx="1"/>
          </p:nvPr>
        </p:nvSpPr>
        <p:spPr/>
        <p:txBody>
          <a:bodyPr/>
          <a:lstStyle/>
          <a:p>
            <a:pPr marL="457200" indent="-457200">
              <a:buFont typeface="Arial" panose="020B0604020202020204" pitchFamily="34" charset="0"/>
              <a:buChar char="•"/>
            </a:pPr>
            <a:r>
              <a:rPr lang="en-US" dirty="0"/>
              <a:t>Tenured Professor with birthdate of August 2, 1963, and hire date of August 1, 2020</a:t>
            </a:r>
          </a:p>
          <a:p>
            <a:pPr marL="1200150" lvl="1" indent="-457200">
              <a:buFont typeface="Arial" panose="020B0604020202020204" pitchFamily="34" charset="0"/>
              <a:buChar char="•"/>
            </a:pPr>
            <a:r>
              <a:rPr lang="en-US" dirty="0"/>
              <a:t>Tenured faculty member</a:t>
            </a:r>
          </a:p>
          <a:p>
            <a:pPr marL="1200150" lvl="1" indent="-457200">
              <a:buFont typeface="Arial" panose="020B0604020202020204" pitchFamily="34" charset="0"/>
              <a:buChar char="•"/>
            </a:pPr>
            <a:r>
              <a:rPr lang="en-US" dirty="0"/>
              <a:t>As of 8/1/2025, age is 61 with 5 years of service</a:t>
            </a:r>
          </a:p>
          <a:p>
            <a:pPr marL="1200150" lvl="1" indent="-457200">
              <a:buFont typeface="Arial" panose="020B0604020202020204" pitchFamily="34" charset="0"/>
              <a:buChar char="•"/>
            </a:pPr>
            <a:r>
              <a:rPr lang="en-US" b="1" i="1" dirty="0"/>
              <a:t>Not Eligible under TSERS</a:t>
            </a:r>
          </a:p>
          <a:p>
            <a:pPr marL="1200150" lvl="1" indent="-457200">
              <a:buFont typeface="Arial" panose="020B0604020202020204" pitchFamily="34" charset="0"/>
              <a:buChar char="•"/>
            </a:pPr>
            <a:r>
              <a:rPr lang="en-US" b="1" i="1" dirty="0"/>
              <a:t>Eligible under ORP</a:t>
            </a:r>
          </a:p>
          <a:p>
            <a:pPr marL="1200150" lvl="1" indent="-457200">
              <a:buFont typeface="Arial" panose="020B0604020202020204" pitchFamily="34" charset="0"/>
              <a:buChar char="•"/>
            </a:pPr>
            <a:endParaRPr lang="en-US" b="1" dirty="0"/>
          </a:p>
          <a:p>
            <a:pPr marL="457200" indent="-457200">
              <a:buFont typeface="Arial" panose="020B0604020202020204" pitchFamily="34" charset="0"/>
              <a:buChar char="•"/>
            </a:pPr>
            <a:r>
              <a:rPr lang="en-US" dirty="0"/>
              <a:t>Tenured Professor with birthdate of June 3, 1959, and hire date of August 15, 2020</a:t>
            </a:r>
          </a:p>
          <a:p>
            <a:pPr marL="1200150" lvl="1" indent="-457200">
              <a:buFont typeface="Arial" panose="020B0604020202020204" pitchFamily="34" charset="0"/>
              <a:buChar char="•"/>
            </a:pPr>
            <a:r>
              <a:rPr lang="en-US" dirty="0"/>
              <a:t>Tenured faculty member</a:t>
            </a:r>
          </a:p>
          <a:p>
            <a:pPr marL="1200150" lvl="1" indent="-457200">
              <a:buFont typeface="Arial" panose="020B0604020202020204" pitchFamily="34" charset="0"/>
              <a:buChar char="•"/>
            </a:pPr>
            <a:r>
              <a:rPr lang="en-US" dirty="0"/>
              <a:t>As of 8/1/2025, age is 66 with 4 years of service</a:t>
            </a:r>
          </a:p>
          <a:p>
            <a:pPr marL="1200150" lvl="1" indent="-457200">
              <a:buFont typeface="Arial" panose="020B0604020202020204" pitchFamily="34" charset="0"/>
              <a:buChar char="•"/>
            </a:pPr>
            <a:r>
              <a:rPr lang="en-US" b="1" i="1" dirty="0"/>
              <a:t>Not Eligible</a:t>
            </a:r>
          </a:p>
          <a:p>
            <a:pPr marL="457200" indent="-457200">
              <a:buFont typeface="+mj-lt"/>
              <a:buAutoNum type="arabicPeriod" startAt="4"/>
            </a:pPr>
            <a:endParaRPr lang="en-US" b="1" dirty="0"/>
          </a:p>
        </p:txBody>
      </p:sp>
      <p:sp>
        <p:nvSpPr>
          <p:cNvPr id="4" name="Date Placeholder 3">
            <a:extLst>
              <a:ext uri="{FF2B5EF4-FFF2-40B4-BE49-F238E27FC236}">
                <a16:creationId xmlns:a16="http://schemas.microsoft.com/office/drawing/2014/main" id="{35132FC0-8424-41B5-83C1-59536F909AE0}"/>
              </a:ext>
            </a:extLst>
          </p:cNvPr>
          <p:cNvSpPr>
            <a:spLocks noGrp="1"/>
          </p:cNvSpPr>
          <p:nvPr>
            <p:ph type="dt" sz="half" idx="10"/>
          </p:nvPr>
        </p:nvSpPr>
        <p:spPr/>
        <p:txBody>
          <a:bodyPr/>
          <a:lstStyle/>
          <a:p>
            <a:fld id="{42010C5B-3787-4A09-AFF5-6D9FFD859338}" type="datetime1">
              <a:rPr lang="en-US" smtClean="0"/>
              <a:t>10/22/2024</a:t>
            </a:fld>
            <a:endParaRPr lang="en-US"/>
          </a:p>
        </p:txBody>
      </p:sp>
      <p:sp>
        <p:nvSpPr>
          <p:cNvPr id="5" name="Footer Placeholder 4">
            <a:extLst>
              <a:ext uri="{FF2B5EF4-FFF2-40B4-BE49-F238E27FC236}">
                <a16:creationId xmlns:a16="http://schemas.microsoft.com/office/drawing/2014/main" id="{2EAB862F-1032-4878-AC70-10AF207C4079}"/>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6562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barn(inVertical)">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barn(inVertical)">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fade">
                                      <p:cBhvr>
                                        <p:cTn id="40" dur="500"/>
                                        <p:tgtEl>
                                          <p:spTgt spid="3">
                                            <p:txEl>
                                              <p:pRg st="8" end="8"/>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Effect transition="in" filter="barn(inVertical)">
                                      <p:cBhvr>
                                        <p:cTn id="45"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artisticPastelsSmooth/>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harsh" dir="t"/>
            </a:scene3d>
            <a:sp3d extrusionH="57150" prstMaterial="dkEdge">
              <a:bevelT w="38100" h="38100"/>
            </a:sp3d>
          </a:bodyPr>
          <a:lstStyle/>
          <a:p>
            <a:r>
              <a:rPr lang="en-US" dirty="0">
                <a:effectLst>
                  <a:outerShdw blurRad="50800" dist="38100" dir="2700000" algn="tl" rotWithShape="0">
                    <a:prstClr val="black">
                      <a:alpha val="40000"/>
                    </a:prstClr>
                  </a:outerShdw>
                </a:effectLst>
              </a:rPr>
              <a:t>Am I Guaranteed to be Accepted in the Phased Retirement Program if I am Eligible?</a:t>
            </a:r>
          </a:p>
        </p:txBody>
      </p:sp>
      <p:sp>
        <p:nvSpPr>
          <p:cNvPr id="3" name="Content Placeholder 2"/>
          <p:cNvSpPr>
            <a:spLocks noGrp="1"/>
          </p:cNvSpPr>
          <p:nvPr>
            <p:ph idx="1"/>
          </p:nvPr>
        </p:nvSpPr>
        <p:spPr/>
        <p:txBody>
          <a:bodyPr>
            <a:normAutofit/>
          </a:bodyPr>
          <a:lstStyle/>
          <a:p>
            <a:endParaRPr lang="en-US" sz="1800" dirty="0"/>
          </a:p>
          <a:p>
            <a:r>
              <a:rPr lang="en-US" sz="1800" dirty="0"/>
              <a:t>Eligible Faculty Members do not have an absolute right to participate in the Program. Rather, departments, schools or the University may limit participation in the Program based on various conditions: </a:t>
            </a:r>
            <a:br>
              <a:rPr lang="en-US" sz="1800" dirty="0"/>
            </a:br>
            <a:endParaRPr lang="en-US" sz="1800" dirty="0"/>
          </a:p>
          <a:p>
            <a:pPr marL="342900" indent="-342900">
              <a:buFont typeface="Arial" panose="020B0604020202020204" pitchFamily="34" charset="0"/>
              <a:buChar char="•"/>
            </a:pPr>
            <a:r>
              <a:rPr lang="en-US" sz="1800" b="0" dirty="0"/>
              <a:t>Finding that financial exigencies prohibit enrollment in the Program </a:t>
            </a:r>
            <a:br>
              <a:rPr lang="en-US" sz="1800" b="0" dirty="0"/>
            </a:br>
            <a:endParaRPr lang="en-US" sz="1800" b="0" dirty="0"/>
          </a:p>
          <a:p>
            <a:pPr marL="342900" indent="-342900">
              <a:buFont typeface="Arial" panose="020B0604020202020204" pitchFamily="34" charset="0"/>
              <a:buChar char="•"/>
            </a:pPr>
            <a:r>
              <a:rPr lang="en-US" sz="1800" b="0" dirty="0"/>
              <a:t>Further enrollment in the Program will substantially weaken academic quality or disrupt program sequence </a:t>
            </a:r>
            <a:br>
              <a:rPr lang="en-US" sz="1800" b="0" dirty="0"/>
            </a:br>
            <a:endParaRPr lang="en-US" sz="1800" b="0" dirty="0"/>
          </a:p>
          <a:p>
            <a:pPr marL="342900" indent="-342900">
              <a:buFont typeface="Arial" panose="020B0604020202020204" pitchFamily="34" charset="0"/>
              <a:buChar char="•"/>
            </a:pPr>
            <a:r>
              <a:rPr lang="en-US" sz="1800" b="0" dirty="0"/>
              <a:t>Department, school or University may establish a cap or limit on the number of Eligible Faculty Members who may enter the Program. </a:t>
            </a:r>
          </a:p>
        </p:txBody>
      </p:sp>
      <p:sp>
        <p:nvSpPr>
          <p:cNvPr id="4" name="Date Placeholder 3"/>
          <p:cNvSpPr>
            <a:spLocks noGrp="1"/>
          </p:cNvSpPr>
          <p:nvPr>
            <p:ph type="dt" sz="half" idx="10"/>
          </p:nvPr>
        </p:nvSpPr>
        <p:spPr/>
        <p:txBody>
          <a:bodyPr/>
          <a:lstStyle/>
          <a:p>
            <a:fld id="{5A30466D-5939-4CCB-BFAA-DE418F3FE91F}" type="datetime1">
              <a:rPr lang="en-US" smtClean="0"/>
              <a:t>10/22/2024</a:t>
            </a:fld>
            <a:endParaRPr lang="en-US"/>
          </a:p>
        </p:txBody>
      </p:sp>
      <p:sp>
        <p:nvSpPr>
          <p:cNvPr id="5" name="Footer Placeholder 4">
            <a:extLst>
              <a:ext uri="{FF2B5EF4-FFF2-40B4-BE49-F238E27FC236}">
                <a16:creationId xmlns:a16="http://schemas.microsoft.com/office/drawing/2014/main" id="{97F9907C-BB97-48F0-B487-80384D8A1054}"/>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09559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artisticPastelsSmooth/>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043D0-688F-400B-878A-20528D6263DB}"/>
              </a:ext>
            </a:extLst>
          </p:cNvPr>
          <p:cNvSpPr>
            <a:spLocks noGrp="1"/>
          </p:cNvSpPr>
          <p:nvPr>
            <p:ph type="title"/>
          </p:nvPr>
        </p:nvSpPr>
        <p:spPr/>
        <p:txBody>
          <a:bodyPr>
            <a:scene3d>
              <a:camera prst="orthographicFront"/>
              <a:lightRig rig="harsh" dir="t"/>
            </a:scene3d>
            <a:sp3d extrusionH="57150" prstMaterial="dkEdge">
              <a:bevelT w="38100" h="38100"/>
            </a:sp3d>
          </a:bodyPr>
          <a:lstStyle/>
          <a:p>
            <a:r>
              <a:rPr lang="en-US" dirty="0">
                <a:effectLst>
                  <a:outerShdw blurRad="50800" dist="38100" dir="2700000" algn="tl" rotWithShape="0">
                    <a:prstClr val="black">
                      <a:alpha val="40000"/>
                    </a:prstClr>
                  </a:outerShdw>
                </a:effectLst>
              </a:rPr>
              <a:t>Benefits</a:t>
            </a:r>
          </a:p>
        </p:txBody>
      </p:sp>
      <p:sp>
        <p:nvSpPr>
          <p:cNvPr id="3" name="Content Placeholder 2">
            <a:extLst>
              <a:ext uri="{FF2B5EF4-FFF2-40B4-BE49-F238E27FC236}">
                <a16:creationId xmlns:a16="http://schemas.microsoft.com/office/drawing/2014/main" id="{0ED9EA26-9617-48C5-A706-B2A9B380A5CD}"/>
              </a:ext>
            </a:extLst>
          </p:cNvPr>
          <p:cNvSpPr>
            <a:spLocks noGrp="1"/>
          </p:cNvSpPr>
          <p:nvPr>
            <p:ph idx="1"/>
          </p:nvPr>
        </p:nvSpPr>
        <p:spPr>
          <a:xfrm>
            <a:off x="457200" y="1417637"/>
            <a:ext cx="8229600" cy="4343971"/>
          </a:xfrm>
        </p:spPr>
        <p:txBody>
          <a:bodyPr>
            <a:normAutofit lnSpcReduction="10000"/>
          </a:bodyPr>
          <a:lstStyle/>
          <a:p>
            <a:pPr marL="342900" indent="-342900">
              <a:lnSpc>
                <a:spcPct val="160000"/>
              </a:lnSpc>
              <a:buFont typeface="Arial" panose="020B0604020202020204" pitchFamily="34" charset="0"/>
              <a:buChar char="•"/>
            </a:pPr>
            <a:r>
              <a:rPr lang="en-US" dirty="0"/>
              <a:t>Effective date is July 1, 2025</a:t>
            </a:r>
          </a:p>
          <a:p>
            <a:pPr marL="342900" indent="-342900">
              <a:lnSpc>
                <a:spcPct val="120000"/>
              </a:lnSpc>
              <a:buFont typeface="Arial" panose="020B0604020202020204" pitchFamily="34" charset="0"/>
              <a:buChar char="•"/>
            </a:pPr>
            <a:r>
              <a:rPr lang="en-US" dirty="0"/>
              <a:t>Salary is 50% of full-time base salary </a:t>
            </a:r>
            <a:br>
              <a:rPr lang="en-US" dirty="0"/>
            </a:br>
            <a:r>
              <a:rPr lang="en-US" dirty="0"/>
              <a:t>received immediately prior to phased </a:t>
            </a:r>
            <a:br>
              <a:rPr lang="en-US" dirty="0"/>
            </a:br>
            <a:r>
              <a:rPr lang="en-US" dirty="0"/>
              <a:t>retirement (e.g., based on the Faculty </a:t>
            </a:r>
            <a:br>
              <a:rPr lang="en-US" dirty="0"/>
            </a:br>
            <a:r>
              <a:rPr lang="en-US" dirty="0"/>
              <a:t>Member's prior nine- or twelve-month </a:t>
            </a:r>
            <a:br>
              <a:rPr lang="en-US" dirty="0"/>
            </a:br>
            <a:r>
              <a:rPr lang="en-US" dirty="0"/>
              <a:t>contractual term, as applicable)</a:t>
            </a:r>
          </a:p>
          <a:p>
            <a:pPr marL="1028700" lvl="1">
              <a:lnSpc>
                <a:spcPct val="110000"/>
              </a:lnSpc>
            </a:pPr>
            <a:r>
              <a:rPr lang="en-US" dirty="0"/>
              <a:t>Compensation paid during phased retirement is paid over twelve (12) months regardless of the pattern of duties under the Faculty Member's work plan</a:t>
            </a:r>
          </a:p>
          <a:p>
            <a:pPr marL="1028700" lvl="1"/>
            <a:r>
              <a:rPr lang="en-US" dirty="0"/>
              <a:t>Subject to any limitations imposed under the State Retirement System and the legislative appropriations process, Participating Faculty Members are eligible for salary increases and merit pay in subsequent years (not during the 1</a:t>
            </a:r>
            <a:r>
              <a:rPr lang="en-US" baseline="30000" dirty="0"/>
              <a:t>st</a:t>
            </a:r>
            <a:r>
              <a:rPr lang="en-US" dirty="0"/>
              <a:t> year) of Program participation based on annual evaluations</a:t>
            </a:r>
          </a:p>
        </p:txBody>
      </p:sp>
      <p:sp>
        <p:nvSpPr>
          <p:cNvPr id="4" name="Date Placeholder 3">
            <a:extLst>
              <a:ext uri="{FF2B5EF4-FFF2-40B4-BE49-F238E27FC236}">
                <a16:creationId xmlns:a16="http://schemas.microsoft.com/office/drawing/2014/main" id="{7A09CA98-9FD6-4960-AFA1-EB6D46037363}"/>
              </a:ext>
            </a:extLst>
          </p:cNvPr>
          <p:cNvSpPr>
            <a:spLocks noGrp="1"/>
          </p:cNvSpPr>
          <p:nvPr>
            <p:ph type="dt" sz="half" idx="10"/>
          </p:nvPr>
        </p:nvSpPr>
        <p:spPr/>
        <p:txBody>
          <a:bodyPr/>
          <a:lstStyle/>
          <a:p>
            <a:fld id="{A8453886-ECCD-49AE-B576-AA81B406ACF4}" type="datetime1">
              <a:rPr lang="en-US" smtClean="0"/>
              <a:t>10/22/2024</a:t>
            </a:fld>
            <a:endParaRPr lang="en-US"/>
          </a:p>
        </p:txBody>
      </p:sp>
      <p:pic>
        <p:nvPicPr>
          <p:cNvPr id="4098" name="Picture 2" descr="Image result for phased retirement">
            <a:extLst>
              <a:ext uri="{FF2B5EF4-FFF2-40B4-BE49-F238E27FC236}">
                <a16:creationId xmlns:a16="http://schemas.microsoft.com/office/drawing/2014/main" id="{D1698049-E30E-4B04-9D31-4315924F43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5783" y="549253"/>
            <a:ext cx="3448924" cy="23004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34F12A11-674D-4504-8F31-03381F8F41D8}"/>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3681221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artisticPastelsSmooth/>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harsh" dir="t"/>
            </a:scene3d>
            <a:sp3d extrusionH="57150" prstMaterial="dkEdge">
              <a:bevelT w="38100" h="38100"/>
            </a:sp3d>
          </a:bodyPr>
          <a:lstStyle/>
          <a:p>
            <a:r>
              <a:rPr lang="en-US" dirty="0">
                <a:effectLst>
                  <a:outerShdw blurRad="50800" dist="38100" dir="2700000" algn="tl" rotWithShape="0">
                    <a:prstClr val="black">
                      <a:alpha val="40000"/>
                    </a:prstClr>
                  </a:outerShdw>
                </a:effectLst>
              </a:rPr>
              <a:t>Health Insurance During Phased Retirement</a:t>
            </a:r>
          </a:p>
        </p:txBody>
      </p:sp>
      <p:sp>
        <p:nvSpPr>
          <p:cNvPr id="3" name="Content Placeholder 2"/>
          <p:cNvSpPr>
            <a:spLocks noGrp="1"/>
          </p:cNvSpPr>
          <p:nvPr>
            <p:ph idx="1"/>
          </p:nvPr>
        </p:nvSpPr>
        <p:spPr/>
        <p:txBody>
          <a:bodyPr>
            <a:normAutofit fontScale="85000" lnSpcReduction="10000"/>
          </a:bodyPr>
          <a:lstStyle/>
          <a:p>
            <a:pPr marL="342900" indent="-342900">
              <a:buFont typeface="Arial" panose="020B0604020202020204" pitchFamily="34" charset="0"/>
              <a:buChar char="•"/>
            </a:pPr>
            <a:r>
              <a:rPr lang="en-US" dirty="0"/>
              <a:t>Health insurance benefits will continue, PROVIDED you choose to receive a monthly benefit from your retirement carrier (TSERS or ORP), who can advise you on the minimum and maximum monthly amounts.</a:t>
            </a:r>
          </a:p>
          <a:p>
            <a:pPr marL="342900" indent="-342900">
              <a:buFont typeface="Arial" panose="020B0604020202020204" pitchFamily="34" charset="0"/>
              <a:buChar char="•"/>
            </a:pPr>
            <a:r>
              <a:rPr lang="en-US" dirty="0"/>
              <a:t>Your plan coverage converts from Appalachian State University’s policy to the state retiree health group</a:t>
            </a:r>
          </a:p>
          <a:p>
            <a:pPr marL="1028700" lvl="1">
              <a:buFont typeface="Arial" panose="020B0604020202020204" pitchFamily="34" charset="0"/>
              <a:buChar char="•"/>
            </a:pPr>
            <a:r>
              <a:rPr lang="en-US" dirty="0"/>
              <a:t>Non-Medicare eligible</a:t>
            </a:r>
          </a:p>
          <a:p>
            <a:pPr marL="1428750" lvl="2">
              <a:buFont typeface="Arial" panose="020B0604020202020204" pitchFamily="34" charset="0"/>
              <a:buChar char="•"/>
            </a:pPr>
            <a:r>
              <a:rPr lang="en-US" b="0" dirty="0"/>
              <a:t>Auto enrolled in plan prior to entering Phased Retirement (70/30 or 80/20)</a:t>
            </a:r>
          </a:p>
          <a:p>
            <a:pPr marL="1428750" lvl="2">
              <a:buFont typeface="Arial" panose="020B0604020202020204" pitchFamily="34" charset="0"/>
              <a:buChar char="•"/>
            </a:pPr>
            <a:r>
              <a:rPr lang="en-US" b="0" dirty="0"/>
              <a:t>Benefits remain the same - only have to meet one deductible per fiscal year</a:t>
            </a:r>
          </a:p>
          <a:p>
            <a:pPr marL="1028700" lvl="1">
              <a:buFont typeface="Arial" panose="020B0604020202020204" pitchFamily="34" charset="0"/>
              <a:buChar char="•"/>
            </a:pPr>
            <a:r>
              <a:rPr lang="en-US" b="0" dirty="0"/>
              <a:t>Medicare eligible (65 or older)</a:t>
            </a:r>
          </a:p>
          <a:p>
            <a:pPr marL="1428750" lvl="2">
              <a:buFont typeface="Arial" panose="020B0604020202020204" pitchFamily="34" charset="0"/>
              <a:buChar char="•"/>
            </a:pPr>
            <a:r>
              <a:rPr lang="en-US" b="0" dirty="0"/>
              <a:t>Placed in Medicare Advantage Plan – administered by Humana</a:t>
            </a:r>
          </a:p>
          <a:p>
            <a:pPr marL="1428750" lvl="2">
              <a:buFont typeface="Arial" panose="020B0604020202020204" pitchFamily="34" charset="0"/>
              <a:buChar char="•"/>
            </a:pPr>
            <a:r>
              <a:rPr lang="en-US" b="0" dirty="0"/>
              <a:t>Any covered dependents who are Medicare-eligible will also be mapped to Medicare Advantage Plan</a:t>
            </a:r>
          </a:p>
          <a:p>
            <a:pPr marL="1428750" lvl="2">
              <a:buFont typeface="Arial" panose="020B0604020202020204" pitchFamily="34" charset="0"/>
              <a:buChar char="•"/>
            </a:pPr>
            <a:r>
              <a:rPr lang="en-US" dirty="0">
                <a:solidFill>
                  <a:srgbClr val="FF0000"/>
                </a:solidFill>
              </a:rPr>
              <a:t>Must elect Medicare Part B</a:t>
            </a:r>
          </a:p>
          <a:p>
            <a:pPr marL="342900" indent="-342900">
              <a:buFont typeface="Arial" panose="020B0604020202020204" pitchFamily="34" charset="0"/>
              <a:buChar char="•"/>
            </a:pPr>
            <a:r>
              <a:rPr lang="en-US" dirty="0"/>
              <a:t>The State Medical Plan will remain as your primary payer for all claims until you reach age 65. At age 65, Medicare becomes your primary coverage, and the State Medical Plan becomes secondary.</a:t>
            </a:r>
          </a:p>
        </p:txBody>
      </p:sp>
      <p:sp>
        <p:nvSpPr>
          <p:cNvPr id="4" name="Date Placeholder 3"/>
          <p:cNvSpPr>
            <a:spLocks noGrp="1"/>
          </p:cNvSpPr>
          <p:nvPr>
            <p:ph type="dt" sz="half" idx="10"/>
          </p:nvPr>
        </p:nvSpPr>
        <p:spPr/>
        <p:txBody>
          <a:bodyPr/>
          <a:lstStyle/>
          <a:p>
            <a:fld id="{B663F68B-0E8F-4B2A-AD4D-83A571F8BB9C}" type="datetime1">
              <a:rPr lang="en-US" smtClean="0"/>
              <a:t>10/22/2024</a:t>
            </a:fld>
            <a:endParaRPr lang="en-US"/>
          </a:p>
        </p:txBody>
      </p:sp>
      <p:sp>
        <p:nvSpPr>
          <p:cNvPr id="5" name="Footer Placeholder 4">
            <a:extLst>
              <a:ext uri="{FF2B5EF4-FFF2-40B4-BE49-F238E27FC236}">
                <a16:creationId xmlns:a16="http://schemas.microsoft.com/office/drawing/2014/main" id="{9AC53360-BB06-4B5E-911A-D3E9717A406F}"/>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7881884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4-3-template-yk-outline-bkg</Template>
  <TotalTime>3881</TotalTime>
  <Words>2144</Words>
  <Application>Microsoft Office PowerPoint</Application>
  <PresentationFormat>On-screen Show (4:3)</PresentationFormat>
  <Paragraphs>255</Paragraphs>
  <Slides>26</Slides>
  <Notes>26</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26</vt:i4>
      </vt:variant>
    </vt:vector>
  </HeadingPairs>
  <TitlesOfParts>
    <vt:vector size="31" baseType="lpstr">
      <vt:lpstr>Arial</vt:lpstr>
      <vt:lpstr>Calibri</vt:lpstr>
      <vt:lpstr>Times New Roman</vt:lpstr>
      <vt:lpstr>Office Theme</vt:lpstr>
      <vt:lpstr>Blank</vt:lpstr>
      <vt:lpstr>Phased Retirement Unpacked</vt:lpstr>
      <vt:lpstr>Phased Retirement</vt:lpstr>
      <vt:lpstr>Who is Eligible?</vt:lpstr>
      <vt:lpstr>Who is NOT Eligible?</vt:lpstr>
      <vt:lpstr>Eligibility Examples</vt:lpstr>
      <vt:lpstr>Eligibility Examples (cont.)</vt:lpstr>
      <vt:lpstr>Am I Guaranteed to be Accepted in the Phased Retirement Program if I am Eligible?</vt:lpstr>
      <vt:lpstr>Benefits</vt:lpstr>
      <vt:lpstr>Health Insurance During Phased Retirement</vt:lpstr>
      <vt:lpstr>Cost of Health Insurance in  Phased Retirement</vt:lpstr>
      <vt:lpstr>Supplemental Benefits  During Phased Retirement</vt:lpstr>
      <vt:lpstr>University Specific Benefits  During Phased Retirement</vt:lpstr>
      <vt:lpstr>Additional Terms and Conditions</vt:lpstr>
      <vt:lpstr>Additional Terms and Conditions (cont.)</vt:lpstr>
      <vt:lpstr>What Steps Do I Take To Apply?</vt:lpstr>
      <vt:lpstr>After Approval of the Application</vt:lpstr>
      <vt:lpstr>Revocation Procedures</vt:lpstr>
      <vt:lpstr>Frequently Asked Questions</vt:lpstr>
      <vt:lpstr>Am I Required to Receive a Monthly Retirement Benefit From My Retirement  Carrier to Participate in the Program?</vt:lpstr>
      <vt:lpstr>What happens when I turn 65?</vt:lpstr>
      <vt:lpstr>Can I Begin Phased Retirement In January Instead of July?</vt:lpstr>
      <vt:lpstr>What if I decide I want to fully retire  after I begin Phased Retirement?</vt:lpstr>
      <vt:lpstr>Where can I find more  information and forms?</vt:lpstr>
      <vt:lpstr>I plan to apply for tenure in this academic year and am 63 years old with 9 years experience.    Can I elect to take Phased Retirement? </vt:lpstr>
      <vt:lpstr>Questions ???</vt:lpstr>
      <vt:lpstr>Thank You!</vt:lpstr>
    </vt:vector>
  </TitlesOfParts>
  <Company>Appalachian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to Know About Phased Retirement</dc:title>
  <dc:creator>Miller, Angela D.</dc:creator>
  <cp:lastModifiedBy>Bell, Talana</cp:lastModifiedBy>
  <cp:revision>134</cp:revision>
  <cp:lastPrinted>2022-10-24T11:53:16Z</cp:lastPrinted>
  <dcterms:created xsi:type="dcterms:W3CDTF">2019-10-16T13:43:35Z</dcterms:created>
  <dcterms:modified xsi:type="dcterms:W3CDTF">2024-10-22T20:24:03Z</dcterms:modified>
</cp:coreProperties>
</file>